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34"/>
  </p:notesMasterIdLst>
  <p:sldIdLst>
    <p:sldId id="281" r:id="rId2"/>
    <p:sldId id="268" r:id="rId3"/>
    <p:sldId id="277" r:id="rId4"/>
    <p:sldId id="296" r:id="rId5"/>
    <p:sldId id="269" r:id="rId6"/>
    <p:sldId id="278" r:id="rId7"/>
    <p:sldId id="267" r:id="rId8"/>
    <p:sldId id="285" r:id="rId9"/>
    <p:sldId id="284" r:id="rId10"/>
    <p:sldId id="259" r:id="rId11"/>
    <p:sldId id="282" r:id="rId12"/>
    <p:sldId id="283" r:id="rId13"/>
    <p:sldId id="298" r:id="rId14"/>
    <p:sldId id="299" r:id="rId15"/>
    <p:sldId id="300" r:id="rId16"/>
    <p:sldId id="301" r:id="rId17"/>
    <p:sldId id="302" r:id="rId18"/>
    <p:sldId id="306" r:id="rId19"/>
    <p:sldId id="307" r:id="rId20"/>
    <p:sldId id="308" r:id="rId21"/>
    <p:sldId id="304" r:id="rId22"/>
    <p:sldId id="303" r:id="rId23"/>
    <p:sldId id="270" r:id="rId24"/>
    <p:sldId id="271" r:id="rId25"/>
    <p:sldId id="276" r:id="rId26"/>
    <p:sldId id="287" r:id="rId27"/>
    <p:sldId id="265" r:id="rId28"/>
    <p:sldId id="279" r:id="rId29"/>
    <p:sldId id="294" r:id="rId30"/>
    <p:sldId id="293" r:id="rId31"/>
    <p:sldId id="289" r:id="rId32"/>
    <p:sldId id="29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BB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4622"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9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06DAE-D75A-4079-B31E-7DA6B2FE539B}" type="datetimeFigureOut">
              <a:rPr lang="fr-FR" smtClean="0"/>
              <a:t>03/02/2017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C384A-C477-4964-9FBD-EBD180292269}" type="slidenum">
              <a:rPr lang="fr-FR" smtClean="0"/>
              <a:t>‹N°›</a:t>
            </a:fld>
            <a:endParaRPr lang="fr-FR"/>
          </a:p>
        </p:txBody>
      </p:sp>
    </p:spTree>
    <p:extLst>
      <p:ext uri="{BB962C8B-B14F-4D97-AF65-F5344CB8AC3E}">
        <p14:creationId xmlns:p14="http://schemas.microsoft.com/office/powerpoint/2010/main" val="255707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6FBC680-F819-E547-BD15-91EC3148CBD6}" type="slidenum">
              <a:rPr lang="fr-FR" smtClean="0"/>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6FBC680-F819-E547-BD15-91EC3148CBD6}"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6FBC680-F819-E547-BD15-91EC3148CBD6}" type="slidenum">
              <a:rPr lang="fr-FR" smtClean="0"/>
              <a:pPr/>
              <a:t>31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6FBC680-F819-E547-BD15-91EC3148CBD6}" type="slidenum">
              <a:rPr lang="fr-FR" smtClean="0"/>
              <a:pPr/>
              <a:t>32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fld id="{CB2AB266-D115-4396-B1FD-550B6762FC1B}" type="datetime1">
              <a:rPr lang="fr-FR" smtClean="0"/>
              <a:t>03/02/2017</a:t>
            </a:fld>
            <a:endParaRPr lang="fr-FR"/>
          </a:p>
        </p:txBody>
      </p:sp>
      <p:sp>
        <p:nvSpPr>
          <p:cNvPr id="5"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6"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182141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7BD0FEF6-0175-4972-8E0A-C271FB928A04}" type="datetime1">
              <a:rPr lang="fr-FR" smtClean="0"/>
              <a:t>03/02/2017</a:t>
            </a:fld>
            <a:endParaRPr lang="fr-FR"/>
          </a:p>
        </p:txBody>
      </p:sp>
      <p:sp>
        <p:nvSpPr>
          <p:cNvPr id="5"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6"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391358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CC4EF6A2-C1DC-4C96-AAF5-CCA007004B18}" type="datetime1">
              <a:rPr lang="fr-FR" smtClean="0"/>
              <a:t>03/02/2017</a:t>
            </a:fld>
            <a:endParaRPr lang="fr-FR"/>
          </a:p>
        </p:txBody>
      </p:sp>
      <p:sp>
        <p:nvSpPr>
          <p:cNvPr id="5"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6"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416283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29768" y="237744"/>
            <a:ext cx="8229600" cy="1143000"/>
          </a:xfrm>
        </p:spPr>
        <p:txBody>
          <a:bodyPr/>
          <a:lstStyle>
            <a:lvl1pPr>
              <a:defRPr>
                <a:solidFill>
                  <a:srgbClr val="B32317"/>
                </a:solidFill>
              </a:defRPr>
            </a:lvl1pPr>
          </a:lstStyle>
          <a:p>
            <a:r>
              <a:rPr lang="fr-FR" smtClean="0"/>
              <a:t>Cliquez pour modifier le style du titre</a:t>
            </a:r>
            <a:endParaRPr lang="en-US" dirty="0"/>
          </a:p>
        </p:txBody>
      </p:sp>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fr-FR" smtClean="0"/>
              <a:t>Cliquez pour modifier les styles du texte du masque</a:t>
            </a:r>
          </a:p>
        </p:txBody>
      </p:sp>
      <p:sp>
        <p:nvSpPr>
          <p:cNvPr id="10" name="Picture Placeholder 9"/>
          <p:cNvSpPr>
            <a:spLocks noGrp="1"/>
          </p:cNvSpPr>
          <p:nvPr>
            <p:ph type="pic" sz="quarter" idx="14"/>
          </p:nvPr>
        </p:nvSpPr>
        <p:spPr>
          <a:xfrm>
            <a:off x="621792"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fr-FR" noProof="0" smtClean="0"/>
              <a:t>Cliquez sur l'icône pour ajouter une image</a:t>
            </a:r>
            <a:endParaRPr lang="en-US" noProof="0" dirty="0"/>
          </a:p>
        </p:txBody>
      </p:sp>
      <p:sp>
        <p:nvSpPr>
          <p:cNvPr id="11" name="Picture Placeholder 9"/>
          <p:cNvSpPr>
            <a:spLocks noGrp="1"/>
          </p:cNvSpPr>
          <p:nvPr>
            <p:ph type="pic" sz="quarter" idx="15"/>
          </p:nvPr>
        </p:nvSpPr>
        <p:spPr>
          <a:xfrm>
            <a:off x="3547872" y="4956048"/>
            <a:ext cx="2057400" cy="1371600"/>
          </a:xfrm>
          <a:effectLst>
            <a:outerShdw blurRad="50800" dist="38100" dir="2700000" algn="tl" rotWithShape="0">
              <a:srgbClr val="000000">
                <a:alpha val="43000"/>
              </a:srgbClr>
            </a:outerShdw>
          </a:effectLst>
        </p:spPr>
        <p:txBody>
          <a:bodyPr rtlCol="0">
            <a:normAutofit/>
          </a:bodyPr>
          <a:lstStyle>
            <a:lvl1pPr>
              <a:buNone/>
              <a:defRPr sz="1200"/>
            </a:lvl1pPr>
          </a:lstStyle>
          <a:p>
            <a:pPr lvl="0"/>
            <a:r>
              <a:rPr lang="fr-FR" noProof="0" smtClean="0"/>
              <a:t>Cliquez sur l'icône pour ajouter une image</a:t>
            </a:r>
            <a:endParaRPr lang="en-US" noProof="0" dirty="0"/>
          </a:p>
        </p:txBody>
      </p:sp>
      <p:sp>
        <p:nvSpPr>
          <p:cNvPr id="12" name="Picture Placeholder 9"/>
          <p:cNvSpPr>
            <a:spLocks noGrp="1"/>
          </p:cNvSpPr>
          <p:nvPr>
            <p:ph type="pic" sz="quarter" idx="16"/>
          </p:nvPr>
        </p:nvSpPr>
        <p:spPr>
          <a:xfrm>
            <a:off x="6464808"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fr-FR" noProof="0" smtClean="0"/>
              <a:t>Cliquez sur l'icône pour ajouter une image</a:t>
            </a:r>
            <a:endParaRPr lang="en-US" noProof="0" dirty="0"/>
          </a:p>
        </p:txBody>
      </p:sp>
    </p:spTree>
    <p:extLst>
      <p:ext uri="{BB962C8B-B14F-4D97-AF65-F5344CB8AC3E}">
        <p14:creationId xmlns:p14="http://schemas.microsoft.com/office/powerpoint/2010/main" val="341704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ADAD5C08-5C19-4397-B924-A5A7AECD6B77}" type="datetime1">
              <a:rPr lang="fr-FR" smtClean="0"/>
              <a:t>03/02/2017</a:t>
            </a:fld>
            <a:endParaRPr lang="fr-FR"/>
          </a:p>
        </p:txBody>
      </p:sp>
      <p:sp>
        <p:nvSpPr>
          <p:cNvPr id="5"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6"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267573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fld id="{D6DB249E-5D86-4538-8A28-CEDEB82DB330}" type="datetime1">
              <a:rPr lang="fr-FR" smtClean="0"/>
              <a:t>03/02/2017</a:t>
            </a:fld>
            <a:endParaRPr lang="fr-FR"/>
          </a:p>
        </p:txBody>
      </p:sp>
      <p:sp>
        <p:nvSpPr>
          <p:cNvPr id="5"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6"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14878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fld id="{F15AB5C0-6C44-4537-9776-0900F5AB7636}" type="datetime1">
              <a:rPr lang="fr-FR" smtClean="0"/>
              <a:t>03/02/2017</a:t>
            </a:fld>
            <a:endParaRPr lang="fr-FR"/>
          </a:p>
        </p:txBody>
      </p:sp>
      <p:sp>
        <p:nvSpPr>
          <p:cNvPr id="6"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7"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428486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fld id="{C2CBD0AA-64C4-49B9-BE6E-EC189CFE0944}" type="datetime1">
              <a:rPr lang="fr-FR" smtClean="0"/>
              <a:t>03/02/2017</a:t>
            </a:fld>
            <a:endParaRPr lang="fr-FR"/>
          </a:p>
        </p:txBody>
      </p:sp>
      <p:sp>
        <p:nvSpPr>
          <p:cNvPr id="8"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9"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358669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fld id="{724A84CB-0468-4A09-A0B2-8940402A9DF2}" type="datetime1">
              <a:rPr lang="fr-FR" smtClean="0"/>
              <a:t>03/02/2017</a:t>
            </a:fld>
            <a:endParaRPr lang="fr-FR"/>
          </a:p>
        </p:txBody>
      </p:sp>
      <p:sp>
        <p:nvSpPr>
          <p:cNvPr id="4"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5"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193461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8CFC260-0D93-42B0-84B8-E9D4F755EE9F}" type="datetime1">
              <a:rPr lang="fr-FR" smtClean="0"/>
              <a:t>03/02/2017</a:t>
            </a:fld>
            <a:endParaRPr lang="fr-FR"/>
          </a:p>
        </p:txBody>
      </p:sp>
      <p:sp>
        <p:nvSpPr>
          <p:cNvPr id="3"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4"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182941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fld id="{B7142664-02FF-4097-B96A-C75DAE3B8797}" type="datetime1">
              <a:rPr lang="fr-FR" smtClean="0"/>
              <a:t>03/02/2017</a:t>
            </a:fld>
            <a:endParaRPr lang="fr-FR"/>
          </a:p>
        </p:txBody>
      </p:sp>
      <p:sp>
        <p:nvSpPr>
          <p:cNvPr id="6"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7"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654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fld id="{7F478FCE-D02C-4031-BA26-0E36D459D7D3}" type="datetime1">
              <a:rPr lang="fr-FR" smtClean="0"/>
              <a:t>03/02/2017</a:t>
            </a:fld>
            <a:endParaRPr lang="fr-FR"/>
          </a:p>
        </p:txBody>
      </p:sp>
      <p:sp>
        <p:nvSpPr>
          <p:cNvPr id="6" name="Rectangle 5"/>
          <p:cNvSpPr>
            <a:spLocks noGrp="1" noChangeArrowheads="1"/>
          </p:cNvSpPr>
          <p:nvPr>
            <p:ph type="ftr" sz="quarter" idx="11"/>
          </p:nvPr>
        </p:nvSpPr>
        <p:spPr>
          <a:ln/>
        </p:spPr>
        <p:txBody>
          <a:bodyPr/>
          <a:lstStyle>
            <a:lvl1pPr>
              <a:defRPr/>
            </a:lvl1pPr>
          </a:lstStyle>
          <a:p>
            <a:r>
              <a:rPr lang="fr-FR" smtClean="0"/>
              <a:t>Forum International de la Santé Numérique - Hammamet 2-4 Février 2017</a:t>
            </a:r>
            <a:endParaRPr lang="fr-FR"/>
          </a:p>
        </p:txBody>
      </p:sp>
      <p:sp>
        <p:nvSpPr>
          <p:cNvPr id="7" name="Rectangle 6"/>
          <p:cNvSpPr>
            <a:spLocks noGrp="1" noChangeArrowheads="1"/>
          </p:cNvSpPr>
          <p:nvPr>
            <p:ph type="sldNum" sz="quarter" idx="12"/>
          </p:nvPr>
        </p:nvSpPr>
        <p:spPr>
          <a:ln/>
        </p:spPr>
        <p:txBody>
          <a:bodyPr/>
          <a:lstStyle>
            <a:lvl1pPr>
              <a:defRPr/>
            </a:lvl1pPr>
          </a:lstStyle>
          <a:p>
            <a:fld id="{195231A6-99CF-4D3D-976B-7A46A1F1FBED}" type="slidenum">
              <a:rPr lang="fr-FR" smtClean="0"/>
              <a:t>‹N°›</a:t>
            </a:fld>
            <a:endParaRPr lang="fr-FR"/>
          </a:p>
        </p:txBody>
      </p:sp>
    </p:spTree>
    <p:extLst>
      <p:ext uri="{BB962C8B-B14F-4D97-AF65-F5344CB8AC3E}">
        <p14:creationId xmlns:p14="http://schemas.microsoft.com/office/powerpoint/2010/main" val="72919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fld id="{30072803-64B5-4022-AA43-F534585442B6}" type="datetime1">
              <a:rPr lang="fr-FR" smtClean="0"/>
              <a:t>03/02/2017</a:t>
            </a:fld>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r>
              <a:rPr lang="fr-FR" smtClean="0"/>
              <a:t>Forum International de la Santé Numérique - Hammamet 2-4 Février 2017</a:t>
            </a: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5231A6-99CF-4D3D-976B-7A46A1F1FBED}"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Times New Roman" charset="0"/>
          <a:ea typeface="ＭＳ Ｐゴシック" charset="0"/>
        </a:defRPr>
      </a:lvl2pPr>
      <a:lvl3pPr algn="ctr" rtl="0" eaLnBrk="1" fontAlgn="base" hangingPunct="1">
        <a:spcBef>
          <a:spcPct val="0"/>
        </a:spcBef>
        <a:spcAft>
          <a:spcPct val="0"/>
        </a:spcAft>
        <a:defRPr sz="4400">
          <a:solidFill>
            <a:schemeClr val="tx2"/>
          </a:solidFill>
          <a:latin typeface="Times New Roman" charset="0"/>
          <a:ea typeface="ＭＳ Ｐゴシック" charset="0"/>
        </a:defRPr>
      </a:lvl3pPr>
      <a:lvl4pPr algn="ctr" rtl="0" eaLnBrk="1" fontAlgn="base" hangingPunct="1">
        <a:spcBef>
          <a:spcPct val="0"/>
        </a:spcBef>
        <a:spcAft>
          <a:spcPct val="0"/>
        </a:spcAft>
        <a:defRPr sz="4400">
          <a:solidFill>
            <a:schemeClr val="tx2"/>
          </a:solidFill>
          <a:latin typeface="Times New Roman" charset="0"/>
          <a:ea typeface="ＭＳ Ｐゴシック" charset="0"/>
        </a:defRPr>
      </a:lvl4pPr>
      <a:lvl5pPr algn="ctr" rtl="0" eaLnBrk="1" fontAlgn="base" hangingPunct="1">
        <a:spcBef>
          <a:spcPct val="0"/>
        </a:spcBef>
        <a:spcAft>
          <a:spcPct val="0"/>
        </a:spcAft>
        <a:defRPr sz="4400">
          <a:solidFill>
            <a:schemeClr val="tx2"/>
          </a:solidFill>
          <a:latin typeface="Times New Roman" charset="0"/>
          <a:ea typeface="ＭＳ Ｐゴシック"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rer.edu.sn/" TargetMode="External"/><Relationship Id="rId2" Type="http://schemas.openxmlformats.org/officeDocument/2006/relationships/hyperlink" Target="http://orientation.campusen.sn/" TargetMode="External"/><Relationship Id="rId1" Type="http://schemas.openxmlformats.org/officeDocument/2006/relationships/slideLayout" Target="../slideLayouts/slideLayout2.xml"/><Relationship Id="rId4" Type="http://schemas.openxmlformats.org/officeDocument/2006/relationships/hyperlink" Target="http://www.uvs.s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24744"/>
            <a:ext cx="7846640" cy="1728192"/>
          </a:xfrm>
          <a:solidFill>
            <a:srgbClr val="0000FF"/>
          </a:solidFill>
        </p:spPr>
        <p:txBody>
          <a:bodyPr>
            <a:noAutofit/>
          </a:bodyPr>
          <a:lstStyle/>
          <a:p>
            <a:r>
              <a:rPr lang="en-US" sz="4800" b="1" dirty="0">
                <a:solidFill>
                  <a:schemeClr val="bg1"/>
                </a:solidFill>
              </a:rPr>
              <a:t>  </a:t>
            </a:r>
            <a:r>
              <a:rPr lang="fr-FR" sz="4800" b="1" dirty="0">
                <a:solidFill>
                  <a:schemeClr val="bg1"/>
                </a:solidFill>
              </a:rPr>
              <a:t/>
            </a:r>
            <a:br>
              <a:rPr lang="fr-FR" sz="4800" b="1" dirty="0">
                <a:solidFill>
                  <a:schemeClr val="bg1"/>
                </a:solidFill>
              </a:rPr>
            </a:br>
            <a:r>
              <a:rPr lang="en-US" sz="4800" b="1" dirty="0" smtClean="0">
                <a:solidFill>
                  <a:schemeClr val="bg1"/>
                </a:solidFill>
              </a:rPr>
              <a:t>e-santé </a:t>
            </a:r>
            <a:r>
              <a:rPr lang="en-US" sz="4800" b="1" dirty="0">
                <a:solidFill>
                  <a:schemeClr val="bg1"/>
                </a:solidFill>
              </a:rPr>
              <a:t>au </a:t>
            </a:r>
            <a:r>
              <a:rPr lang="en-US" sz="4800" b="1" dirty="0" smtClean="0">
                <a:solidFill>
                  <a:schemeClr val="bg1"/>
                </a:solidFill>
              </a:rPr>
              <a:t>Senegal: </a:t>
            </a:r>
            <a:r>
              <a:rPr lang="en-US" sz="4800" b="1" dirty="0">
                <a:solidFill>
                  <a:schemeClr val="bg1"/>
                </a:solidFill>
              </a:rPr>
              <a:t>enjeux et perspectives</a:t>
            </a:r>
            <a:r>
              <a:rPr lang="fr-FR" sz="4800" b="1" dirty="0">
                <a:solidFill>
                  <a:schemeClr val="bg1"/>
                </a:solidFill>
              </a:rPr>
              <a:t/>
            </a:r>
            <a:br>
              <a:rPr lang="fr-FR" sz="4800" b="1" dirty="0">
                <a:solidFill>
                  <a:schemeClr val="bg1"/>
                </a:solidFill>
              </a:rPr>
            </a:br>
            <a:endParaRPr lang="fr-FR" sz="4800" b="1" dirty="0">
              <a:solidFill>
                <a:schemeClr val="bg1"/>
              </a:solidFill>
            </a:endParaRPr>
          </a:p>
        </p:txBody>
      </p:sp>
      <p:sp>
        <p:nvSpPr>
          <p:cNvPr id="3" name="Sous-titre 2"/>
          <p:cNvSpPr>
            <a:spLocks noGrp="1"/>
          </p:cNvSpPr>
          <p:nvPr>
            <p:ph type="subTitle" idx="1"/>
          </p:nvPr>
        </p:nvSpPr>
        <p:spPr>
          <a:xfrm>
            <a:off x="467544" y="3645024"/>
            <a:ext cx="8208912" cy="1752600"/>
          </a:xfrm>
        </p:spPr>
        <p:txBody>
          <a:bodyPr>
            <a:normAutofit/>
          </a:bodyPr>
          <a:lstStyle/>
          <a:p>
            <a:r>
              <a:rPr lang="en-US" sz="2800" dirty="0"/>
              <a:t>Pr Mbayang Ndiaye /Niang, </a:t>
            </a:r>
            <a:endParaRPr lang="en-US" sz="2800" dirty="0" smtClean="0"/>
          </a:p>
          <a:p>
            <a:r>
              <a:rPr lang="en-US" sz="2800" dirty="0" err="1" smtClean="0"/>
              <a:t>Ibrahima</a:t>
            </a:r>
            <a:r>
              <a:rPr lang="en-US" sz="2800" dirty="0" smtClean="0"/>
              <a:t> </a:t>
            </a:r>
            <a:r>
              <a:rPr lang="en-US" sz="2800" dirty="0"/>
              <a:t>Khalliloulah Dia, Papa Amadou Diack</a:t>
            </a:r>
            <a:endParaRPr lang="fr-FR" sz="2800" dirty="0"/>
          </a:p>
          <a:p>
            <a:endParaRPr lang="fr-FR" dirty="0"/>
          </a:p>
        </p:txBody>
      </p:sp>
      <p:sp>
        <p:nvSpPr>
          <p:cNvPr id="4" name="Rectangle 3"/>
          <p:cNvSpPr/>
          <p:nvPr/>
        </p:nvSpPr>
        <p:spPr>
          <a:xfrm>
            <a:off x="683568" y="5199583"/>
            <a:ext cx="7848872" cy="461665"/>
          </a:xfrm>
          <a:prstGeom prst="rect">
            <a:avLst/>
          </a:prstGeom>
        </p:spPr>
        <p:txBody>
          <a:bodyPr wrap="square">
            <a:spAutoFit/>
          </a:bodyPr>
          <a:lstStyle/>
          <a:p>
            <a:pPr lvl="0" algn="ctr" fontAlgn="base">
              <a:spcBef>
                <a:spcPct val="20000"/>
              </a:spcBef>
              <a:spcAft>
                <a:spcPct val="0"/>
              </a:spcAft>
            </a:pPr>
            <a:r>
              <a:rPr lang="en-US" sz="2400" b="1" kern="0" dirty="0">
                <a:solidFill>
                  <a:srgbClr val="0000FF"/>
                </a:solidFill>
                <a:ea typeface="ＭＳ Ｐゴシック" charset="0"/>
              </a:rPr>
              <a:t>Ministère de la santé et de l</a:t>
            </a:r>
            <a:r>
              <a:rPr lang="en-US" sz="2400" b="1" kern="0" dirty="0" smtClean="0">
                <a:solidFill>
                  <a:srgbClr val="0000FF"/>
                </a:solidFill>
                <a:ea typeface="ＭＳ Ｐゴシック" charset="0"/>
              </a:rPr>
              <a:t>’ action </a:t>
            </a:r>
            <a:r>
              <a:rPr lang="en-US" sz="2400" b="1" kern="0" dirty="0">
                <a:solidFill>
                  <a:srgbClr val="0000FF"/>
                </a:solidFill>
                <a:ea typeface="ＭＳ Ｐゴシック" charset="0"/>
              </a:rPr>
              <a:t>sociale</a:t>
            </a:r>
            <a:r>
              <a:rPr lang="en-US" sz="2400" b="1" kern="0" dirty="0" smtClean="0">
                <a:solidFill>
                  <a:srgbClr val="0000FF"/>
                </a:solidFill>
                <a:ea typeface="ＭＳ Ｐゴシック" charset="0"/>
              </a:rPr>
              <a:t>,  </a:t>
            </a:r>
            <a:r>
              <a:rPr lang="en-US" sz="2400" b="1" kern="0" dirty="0">
                <a:solidFill>
                  <a:srgbClr val="0000FF"/>
                </a:solidFill>
                <a:ea typeface="ＭＳ Ｐゴシック" charset="0"/>
              </a:rPr>
              <a:t>Senegal</a:t>
            </a:r>
            <a:endParaRPr lang="fr-FR" sz="2400" b="1" kern="0" dirty="0">
              <a:solidFill>
                <a:srgbClr val="0000FF"/>
              </a:solidFill>
              <a:ea typeface="ＭＳ Ｐゴシック" charset="0"/>
            </a:endParaRPr>
          </a:p>
        </p:txBody>
      </p:sp>
      <p:sp>
        <p:nvSpPr>
          <p:cNvPr id="5" name="Espace réservé du pied de page 4"/>
          <p:cNvSpPr>
            <a:spLocks noGrp="1"/>
          </p:cNvSpPr>
          <p:nvPr>
            <p:ph type="ftr" sz="quarter" idx="11"/>
          </p:nvPr>
        </p:nvSpPr>
        <p:spPr>
          <a:xfrm>
            <a:off x="1475656" y="6248400"/>
            <a:ext cx="6912768"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294239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80920" cy="1512168"/>
          </a:xfrm>
          <a:solidFill>
            <a:srgbClr val="0000FF"/>
          </a:solidFill>
        </p:spPr>
        <p:txBody>
          <a:bodyPr>
            <a:normAutofit fontScale="90000"/>
          </a:bodyPr>
          <a:lstStyle/>
          <a:p>
            <a:r>
              <a:rPr lang="en-US" sz="3600" b="1" dirty="0" smtClean="0">
                <a:solidFill>
                  <a:schemeClr val="bg1"/>
                </a:solidFill>
              </a:rPr>
              <a:t>Enjeux 3- Mettre à l’échelle </a:t>
            </a:r>
            <a:r>
              <a:rPr lang="en-US" sz="3600" b="1" dirty="0">
                <a:solidFill>
                  <a:schemeClr val="bg1"/>
                </a:solidFill>
              </a:rPr>
              <a:t>les </a:t>
            </a:r>
            <a:r>
              <a:rPr lang="en-US" sz="3600" b="1" dirty="0" smtClean="0">
                <a:solidFill>
                  <a:schemeClr val="bg1"/>
                </a:solidFill>
              </a:rPr>
              <a:t>applications opérationnelles  </a:t>
            </a:r>
            <a:r>
              <a:rPr lang="en-US" sz="3600" b="1" dirty="0">
                <a:solidFill>
                  <a:schemeClr val="bg1"/>
                </a:solidFill>
              </a:rPr>
              <a:t>au Sénégal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Déploiement de la msanté)</a:t>
            </a:r>
            <a:endParaRPr lang="fr-FR" sz="3600" b="1" dirty="0">
              <a:solidFill>
                <a:schemeClr val="bg1"/>
              </a:solidFill>
            </a:endParaRPr>
          </a:p>
        </p:txBody>
      </p:sp>
      <p:sp>
        <p:nvSpPr>
          <p:cNvPr id="3" name="Espace réservé du contenu 2"/>
          <p:cNvSpPr>
            <a:spLocks noGrp="1"/>
          </p:cNvSpPr>
          <p:nvPr>
            <p:ph idx="1"/>
          </p:nvPr>
        </p:nvSpPr>
        <p:spPr>
          <a:xfrm>
            <a:off x="323528" y="2132856"/>
            <a:ext cx="8589640" cy="3816424"/>
          </a:xfrm>
        </p:spPr>
        <p:txBody>
          <a:bodyPr>
            <a:normAutofit fontScale="85000" lnSpcReduction="10000"/>
          </a:bodyPr>
          <a:lstStyle/>
          <a:p>
            <a:pPr marL="0" indent="0">
              <a:buNone/>
            </a:pPr>
            <a:r>
              <a:rPr lang="en-US" dirty="0" smtClean="0"/>
              <a:t>Processus d’élaboration du plan stratégique a été couplé au recensement des solutions esanté opérationnelles au Sénégal </a:t>
            </a:r>
          </a:p>
          <a:p>
            <a:pPr marL="0" indent="0">
              <a:buNone/>
            </a:pPr>
            <a:r>
              <a:rPr lang="en-US" dirty="0" err="1" smtClean="0"/>
              <a:t>Objectifs</a:t>
            </a:r>
            <a:r>
              <a:rPr lang="en-US" dirty="0" smtClean="0"/>
              <a:t> du catalogue</a:t>
            </a:r>
          </a:p>
          <a:p>
            <a:pPr marL="514350" indent="-514350">
              <a:buFont typeface="+mj-lt"/>
              <a:buAutoNum type="arabicPeriod"/>
            </a:pPr>
            <a:r>
              <a:rPr lang="fr-FR" dirty="0" smtClean="0"/>
              <a:t>Répertorier dans un catalogue tous les outils/solutions e-Sante développés et mis en œuvre au Sénégal.</a:t>
            </a:r>
          </a:p>
          <a:p>
            <a:pPr marL="514350" indent="-514350">
              <a:buFont typeface="+mj-lt"/>
              <a:buAutoNum type="arabicPeriod"/>
            </a:pPr>
            <a:r>
              <a:rPr lang="fr-FR" dirty="0" smtClean="0"/>
              <a:t>Disposer d’ un outil dynamique permettant aux autorités ( et à leurs partenaires) d’avoir à leur disposition un outil de prise de décision pertinent lors du passage à l’échelle</a:t>
            </a:r>
            <a:endParaRPr lang="en-US" dirty="0" smtClean="0"/>
          </a:p>
        </p:txBody>
      </p:sp>
      <p:sp>
        <p:nvSpPr>
          <p:cNvPr id="4" name="Espace réservé du pied de page 3"/>
          <p:cNvSpPr>
            <a:spLocks noGrp="1"/>
          </p:cNvSpPr>
          <p:nvPr>
            <p:ph type="ftr" sz="quarter" idx="11"/>
          </p:nvPr>
        </p:nvSpPr>
        <p:spPr>
          <a:xfrm>
            <a:off x="1475656" y="6248400"/>
            <a:ext cx="6912768"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371449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7772400" cy="1143000"/>
          </a:xfrm>
          <a:solidFill>
            <a:srgbClr val="0000FF"/>
          </a:solidFill>
        </p:spPr>
        <p:txBody>
          <a:bodyPr>
            <a:normAutofit fontScale="90000"/>
          </a:bodyPr>
          <a:lstStyle/>
          <a:p>
            <a:r>
              <a:rPr lang="fr-FR" b="1" dirty="0" smtClean="0">
                <a:solidFill>
                  <a:schemeClr val="bg1"/>
                </a:solidFill>
              </a:rPr>
              <a:t>Applications recensées dans le catalogue (</a:t>
            </a:r>
            <a:r>
              <a:rPr lang="fr-FR" b="1" dirty="0" err="1" smtClean="0">
                <a:solidFill>
                  <a:schemeClr val="bg1"/>
                </a:solidFill>
              </a:rPr>
              <a:t>msanté</a:t>
            </a:r>
            <a:r>
              <a:rPr lang="fr-FR" b="1" dirty="0" smtClean="0">
                <a:solidFill>
                  <a:schemeClr val="bg1"/>
                </a:solidFill>
              </a:rPr>
              <a:t>)</a:t>
            </a:r>
            <a:endParaRPr lang="fr-FR" b="1" dirty="0">
              <a:solidFill>
                <a:schemeClr val="bg1"/>
              </a:solidFill>
            </a:endParaRPr>
          </a:p>
        </p:txBody>
      </p:sp>
      <p:sp>
        <p:nvSpPr>
          <p:cNvPr id="3" name="Espace réservé du contenu 2"/>
          <p:cNvSpPr>
            <a:spLocks noGrp="1"/>
          </p:cNvSpPr>
          <p:nvPr>
            <p:ph idx="1"/>
          </p:nvPr>
        </p:nvSpPr>
        <p:spPr>
          <a:xfrm>
            <a:off x="251520" y="1484784"/>
            <a:ext cx="3682752" cy="4565104"/>
          </a:xfrm>
          <a:ln w="25400">
            <a:solidFill>
              <a:srgbClr val="0000FF"/>
            </a:solidFill>
          </a:ln>
        </p:spPr>
        <p:txBody>
          <a:bodyPr>
            <a:normAutofit fontScale="85000" lnSpcReduction="10000"/>
          </a:bodyPr>
          <a:lstStyle/>
          <a:p>
            <a:r>
              <a:rPr lang="en-US" dirty="0" err="1" smtClean="0"/>
              <a:t>Dimagi</a:t>
            </a:r>
            <a:r>
              <a:rPr lang="en-US" dirty="0" smtClean="0"/>
              <a:t> </a:t>
            </a:r>
            <a:r>
              <a:rPr lang="en-US" dirty="0" err="1" smtClean="0"/>
              <a:t>CommCare</a:t>
            </a:r>
            <a:endParaRPr lang="en-US" dirty="0" smtClean="0"/>
          </a:p>
          <a:p>
            <a:r>
              <a:rPr lang="en-US" dirty="0" err="1" smtClean="0"/>
              <a:t>MedicMobile</a:t>
            </a:r>
            <a:endParaRPr lang="en-US" dirty="0" smtClean="0"/>
          </a:p>
          <a:p>
            <a:r>
              <a:rPr lang="en-US" dirty="0" smtClean="0"/>
              <a:t> </a:t>
            </a:r>
            <a:r>
              <a:rPr lang="en-US" dirty="0" err="1" smtClean="0"/>
              <a:t>iHRIS</a:t>
            </a:r>
            <a:endParaRPr lang="en-US" dirty="0" smtClean="0"/>
          </a:p>
          <a:p>
            <a:r>
              <a:rPr lang="en-US" dirty="0" smtClean="0"/>
              <a:t>IVR</a:t>
            </a:r>
          </a:p>
          <a:p>
            <a:r>
              <a:rPr lang="en-US" dirty="0" err="1" smtClean="0"/>
              <a:t>seda</a:t>
            </a:r>
            <a:endParaRPr lang="en-US" dirty="0" smtClean="0"/>
          </a:p>
          <a:p>
            <a:r>
              <a:rPr lang="en-US" dirty="0" err="1" smtClean="0"/>
              <a:t>mdiabète</a:t>
            </a:r>
            <a:endParaRPr lang="en-US" dirty="0" smtClean="0"/>
          </a:p>
          <a:p>
            <a:r>
              <a:rPr lang="en-US" dirty="0" err="1" smtClean="0"/>
              <a:t>ClickInfoAdo</a:t>
            </a:r>
            <a:endParaRPr lang="en-US" dirty="0" smtClean="0"/>
          </a:p>
          <a:p>
            <a:r>
              <a:rPr lang="en-US" dirty="0" smtClean="0"/>
              <a:t>DHIS2</a:t>
            </a:r>
          </a:p>
          <a:p>
            <a:r>
              <a:rPr lang="en-US" dirty="0" smtClean="0"/>
              <a:t>ODK</a:t>
            </a:r>
          </a:p>
          <a:p>
            <a:r>
              <a:rPr lang="en-US" dirty="0" smtClean="0"/>
              <a:t>Lab-Book</a:t>
            </a:r>
          </a:p>
          <a:p>
            <a:endParaRPr lang="fr-FR" dirty="0"/>
          </a:p>
        </p:txBody>
      </p:sp>
      <p:sp>
        <p:nvSpPr>
          <p:cNvPr id="4" name="Rectangle 3"/>
          <p:cNvSpPr/>
          <p:nvPr/>
        </p:nvSpPr>
        <p:spPr>
          <a:xfrm>
            <a:off x="5061349" y="2204864"/>
            <a:ext cx="3600400" cy="3416320"/>
          </a:xfrm>
          <a:prstGeom prst="rect">
            <a:avLst/>
          </a:prstGeom>
          <a:ln w="25400">
            <a:solidFill>
              <a:srgbClr val="0000FF"/>
            </a:solidFill>
          </a:ln>
        </p:spPr>
        <p:txBody>
          <a:bodyPr wrap="square">
            <a:spAutoFit/>
          </a:bodyPr>
          <a:lstStyle/>
          <a:p>
            <a:r>
              <a:rPr lang="en-US" sz="2700" dirty="0" err="1" smtClean="0"/>
              <a:t>WebtoSMS</a:t>
            </a:r>
            <a:endParaRPr lang="en-US" sz="2700" dirty="0" smtClean="0"/>
          </a:p>
          <a:p>
            <a:r>
              <a:rPr lang="en-US" sz="2700" dirty="0" smtClean="0"/>
              <a:t>Medic mobile</a:t>
            </a:r>
          </a:p>
          <a:p>
            <a:r>
              <a:rPr lang="en-US" sz="2700" dirty="0" smtClean="0"/>
              <a:t>QGIS</a:t>
            </a:r>
          </a:p>
          <a:p>
            <a:r>
              <a:rPr lang="en-US" sz="2700" dirty="0" err="1" smtClean="0"/>
              <a:t>Fabaade</a:t>
            </a:r>
            <a:r>
              <a:rPr lang="en-US" sz="2700" dirty="0" smtClean="0"/>
              <a:t> (Imogene)</a:t>
            </a:r>
          </a:p>
          <a:p>
            <a:r>
              <a:rPr lang="en-US" sz="2700" dirty="0" err="1" smtClean="0"/>
              <a:t>Gammu</a:t>
            </a:r>
            <a:endParaRPr lang="en-US" sz="2700" dirty="0" smtClean="0"/>
          </a:p>
          <a:p>
            <a:r>
              <a:rPr lang="en-US" sz="2700" dirty="0" smtClean="0"/>
              <a:t>Path</a:t>
            </a:r>
          </a:p>
          <a:p>
            <a:r>
              <a:rPr lang="en-US" sz="2700" dirty="0" err="1" smtClean="0"/>
              <a:t>Karangue</a:t>
            </a:r>
            <a:r>
              <a:rPr lang="en-US" sz="2700" dirty="0" smtClean="0"/>
              <a:t> </a:t>
            </a:r>
          </a:p>
          <a:p>
            <a:r>
              <a:rPr lang="en-US" sz="2700" dirty="0" err="1" smtClean="0"/>
              <a:t>jokkosante</a:t>
            </a:r>
            <a:endParaRPr lang="en-US" sz="2700" dirty="0" smtClean="0"/>
          </a:p>
        </p:txBody>
      </p:sp>
      <p:sp>
        <p:nvSpPr>
          <p:cNvPr id="5" name="Espace réservé du pied de page 4"/>
          <p:cNvSpPr>
            <a:spLocks noGrp="1"/>
          </p:cNvSpPr>
          <p:nvPr>
            <p:ph type="ftr" sz="quarter" idx="11"/>
          </p:nvPr>
        </p:nvSpPr>
        <p:spPr>
          <a:xfrm>
            <a:off x="2267744" y="6248400"/>
            <a:ext cx="6624736"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205943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7772400" cy="936104"/>
          </a:xfrm>
          <a:solidFill>
            <a:srgbClr val="0000FF"/>
          </a:solidFill>
        </p:spPr>
        <p:txBody>
          <a:bodyPr>
            <a:normAutofit/>
          </a:bodyPr>
          <a:lstStyle/>
          <a:p>
            <a:r>
              <a:rPr lang="fr-FR" sz="3600" b="1" dirty="0" smtClean="0">
                <a:solidFill>
                  <a:schemeClr val="bg1"/>
                </a:solidFill>
              </a:rPr>
              <a:t>Domaines d’application du catalogue</a:t>
            </a:r>
            <a:endParaRPr lang="fr-FR" sz="3600" b="1" dirty="0">
              <a:solidFill>
                <a:schemeClr val="bg1"/>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1715"/>
            <a:ext cx="8229600" cy="408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a:xfrm>
            <a:off x="1619672" y="6248400"/>
            <a:ext cx="6480720"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3008581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rot="16200000">
            <a:off x="-2076772" y="3741068"/>
            <a:ext cx="5334000" cy="533400"/>
          </a:xfrm>
        </p:spPr>
        <p:txBody>
          <a:bodyPr>
            <a:noAutofit/>
          </a:bodyPr>
          <a:lstStyle/>
          <a:p>
            <a:pPr marL="0" indent="0" algn="ctr">
              <a:buFont typeface="Arial" charset="0"/>
              <a:buNone/>
              <a:defRPr/>
            </a:pPr>
            <a:r>
              <a:rPr lang="fr-FR" sz="2400" b="1" dirty="0" smtClean="0"/>
              <a:t>Tableaux de bord décisionnel</a:t>
            </a:r>
            <a:endParaRPr lang="fr-FR" sz="2400" b="1" dirty="0"/>
          </a:p>
          <a:p>
            <a:pPr algn="ctr">
              <a:buFont typeface="Arial" charset="0"/>
              <a:buChar char="•"/>
              <a:defRPr/>
            </a:pPr>
            <a:endParaRPr lang="fr-FR" sz="3600" dirty="0"/>
          </a:p>
        </p:txBody>
      </p:sp>
      <p:sp>
        <p:nvSpPr>
          <p:cNvPr id="7" name="Title 1"/>
          <p:cNvSpPr>
            <a:spLocks noGrp="1"/>
          </p:cNvSpPr>
          <p:nvPr>
            <p:ph type="title"/>
          </p:nvPr>
        </p:nvSpPr>
        <p:spPr>
          <a:xfrm>
            <a:off x="430213" y="238125"/>
            <a:ext cx="8229600" cy="600075"/>
          </a:xfrm>
          <a:solidFill>
            <a:schemeClr val="accent2"/>
          </a:solidFill>
        </p:spPr>
        <p:txBody>
          <a:bodyPr/>
          <a:lstStyle/>
          <a:p>
            <a:pPr>
              <a:defRPr/>
            </a:pPr>
            <a:r>
              <a:rPr lang="en-US" altLang="fr-FR" sz="2800" b="1" dirty="0" smtClean="0">
                <a:solidFill>
                  <a:schemeClr val="accent5"/>
                </a:solidFill>
                <a:latin typeface="Century Gothic" pitchFamily="34" charset="0"/>
                <a:ea typeface="Century Gothic" pitchFamily="34" charset="0"/>
                <a:cs typeface="Century Gothic" pitchFamily="34" charset="0"/>
              </a:rPr>
              <a:t>Impact des solutions – </a:t>
            </a:r>
            <a:r>
              <a:rPr lang="en-US" altLang="fr-FR" sz="2800" b="1" dirty="0" err="1" smtClean="0">
                <a:solidFill>
                  <a:schemeClr val="accent5"/>
                </a:solidFill>
                <a:latin typeface="Century Gothic" pitchFamily="34" charset="0"/>
                <a:ea typeface="Century Gothic" pitchFamily="34" charset="0"/>
                <a:cs typeface="Century Gothic" pitchFamily="34" charset="0"/>
              </a:rPr>
              <a:t>msanté</a:t>
            </a:r>
            <a:r>
              <a:rPr lang="en-US" altLang="fr-FR" sz="2800" b="1" dirty="0" smtClean="0">
                <a:solidFill>
                  <a:schemeClr val="accent5"/>
                </a:solidFill>
                <a:latin typeface="Century Gothic" pitchFamily="34" charset="0"/>
                <a:ea typeface="Century Gothic" pitchFamily="34" charset="0"/>
                <a:cs typeface="Century Gothic" pitchFamily="34" charset="0"/>
              </a:rPr>
              <a:t>: SEDA</a:t>
            </a:r>
            <a:endParaRPr lang="en-US" altLang="fr-FR" sz="2800" b="1" dirty="0">
              <a:solidFill>
                <a:schemeClr val="accent5"/>
              </a:solidFill>
              <a:latin typeface="Century Gothic" pitchFamily="34" charset="0"/>
              <a:ea typeface="Century Gothic" pitchFamily="34" charset="0"/>
              <a:cs typeface="Century Gothic" pitchFamily="34"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6191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C:\Users\ckane\Downloads\completude_pour_tous_les_rapports_attendus_dans_une_p_riode_donn_e-20140402.png"/>
          <p:cNvPicPr>
            <a:picLocks noChangeAspect="1" noChangeArrowheads="1"/>
          </p:cNvPicPr>
          <p:nvPr/>
        </p:nvPicPr>
        <p:blipFill>
          <a:blip r:embed="rId3">
            <a:extLst>
              <a:ext uri="{28A0092B-C50C-407E-A947-70E740481C1C}">
                <a14:useLocalDpi xmlns:a14="http://schemas.microsoft.com/office/drawing/2010/main" val="0"/>
              </a:ext>
            </a:extLst>
          </a:blip>
          <a:srcRect b="5331"/>
          <a:stretch>
            <a:fillRect/>
          </a:stretch>
        </p:blipFill>
        <p:spPr bwMode="auto">
          <a:xfrm>
            <a:off x="899592" y="4614863"/>
            <a:ext cx="63722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Espace réservé du contenu 2"/>
          <p:cNvSpPr txBox="1">
            <a:spLocks/>
          </p:cNvSpPr>
          <p:nvPr/>
        </p:nvSpPr>
        <p:spPr bwMode="auto">
          <a:xfrm>
            <a:off x="385763" y="838200"/>
            <a:ext cx="8362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buFont typeface="Arial" pitchFamily="34" charset="0"/>
              <a:buNone/>
            </a:pPr>
            <a:r>
              <a:rPr lang="fr-FR" altLang="fr-FR" b="1">
                <a:latin typeface="Segoe UI" pitchFamily="34" charset="0"/>
                <a:cs typeface="Segoe UI" pitchFamily="34" charset="0"/>
              </a:rPr>
              <a:t>Tableaux et graphiques décisionnels générés automatiquement à partir des données collectées avec le téléphone</a:t>
            </a:r>
            <a:endParaRPr lang="fr-FR" altLang="fr-FR" sz="2800" b="1">
              <a:latin typeface="Segoe UI" pitchFamily="34" charset="0"/>
              <a:cs typeface="Segoe UI" pitchFamily="34" charset="0"/>
            </a:endParaRPr>
          </a:p>
        </p:txBody>
      </p:sp>
      <p:sp>
        <p:nvSpPr>
          <p:cNvPr id="2" name="Rectangle 1"/>
          <p:cNvSpPr/>
          <p:nvPr/>
        </p:nvSpPr>
        <p:spPr>
          <a:xfrm>
            <a:off x="7020520" y="1916832"/>
            <a:ext cx="1871959" cy="2585323"/>
          </a:xfrm>
          <a:prstGeom prst="rect">
            <a:avLst/>
          </a:prstGeom>
        </p:spPr>
        <p:txBody>
          <a:bodyPr wrap="square">
            <a:spAutoFit/>
          </a:bodyPr>
          <a:lstStyle/>
          <a:p>
            <a:pPr>
              <a:defRPr/>
            </a:pPr>
            <a:r>
              <a:rPr lang="fr-FR" kern="0" dirty="0"/>
              <a:t>Application embarquée           sur carte SIM </a:t>
            </a:r>
            <a:r>
              <a:rPr lang="fr-FR" kern="0" dirty="0" smtClean="0"/>
              <a:t>parallèle</a:t>
            </a:r>
          </a:p>
          <a:p>
            <a:pPr>
              <a:defRPr/>
            </a:pPr>
            <a:r>
              <a:rPr lang="fr-FR" kern="0" dirty="0"/>
              <a:t>et fonctionnant sur n’importe quel téléphone connecté au réseau </a:t>
            </a:r>
            <a:r>
              <a:rPr lang="fr-FR" kern="0" dirty="0" smtClean="0"/>
              <a:t>GSM</a:t>
            </a:r>
            <a:endParaRPr lang="fr-FR" kern="0" dirty="0"/>
          </a:p>
        </p:txBody>
      </p:sp>
    </p:spTree>
    <p:extLst>
      <p:ext uri="{BB962C8B-B14F-4D97-AF65-F5344CB8AC3E}">
        <p14:creationId xmlns:p14="http://schemas.microsoft.com/office/powerpoint/2010/main" val="4228928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0213" y="238125"/>
            <a:ext cx="8229600" cy="676275"/>
          </a:xfrm>
          <a:solidFill>
            <a:schemeClr val="accent2"/>
          </a:solidFill>
        </p:spPr>
        <p:txBody>
          <a:bodyPr/>
          <a:lstStyle/>
          <a:p>
            <a:pPr>
              <a:defRPr/>
            </a:pPr>
            <a:r>
              <a:rPr lang="fr-FR" altLang="fr-FR" sz="3200" b="1" dirty="0" smtClean="0">
                <a:solidFill>
                  <a:schemeClr val="accent5"/>
                </a:solidFill>
                <a:latin typeface="Century Gothic" pitchFamily="34" charset="0"/>
                <a:ea typeface="Century Gothic" pitchFamily="34" charset="0"/>
                <a:cs typeface="Century Gothic" pitchFamily="34" charset="0"/>
              </a:rPr>
              <a:t>SEDA - Fonctionnement</a:t>
            </a:r>
            <a:endParaRPr lang="en-US" altLang="fr-FR" sz="3200" b="1" dirty="0" smtClean="0">
              <a:solidFill>
                <a:schemeClr val="accent5"/>
              </a:solidFill>
              <a:latin typeface="Century Gothic" pitchFamily="34" charset="0"/>
              <a:ea typeface="Century Gothic" pitchFamily="34" charset="0"/>
              <a:cs typeface="Century Gothic" pitchFamily="34" charset="0"/>
            </a:endParaRPr>
          </a:p>
        </p:txBody>
      </p:sp>
      <p:sp>
        <p:nvSpPr>
          <p:cNvPr id="8195" name="Text Placeholder 2"/>
          <p:cNvSpPr>
            <a:spLocks noGrp="1"/>
          </p:cNvSpPr>
          <p:nvPr>
            <p:ph type="body" sz="quarter" idx="13"/>
          </p:nvPr>
        </p:nvSpPr>
        <p:spPr>
          <a:xfrm>
            <a:off x="152400" y="1066800"/>
            <a:ext cx="8839200" cy="5445125"/>
          </a:xfrm>
        </p:spPr>
        <p:txBody>
          <a:bodyPr/>
          <a:lstStyle/>
          <a:p>
            <a:pPr marL="685800">
              <a:buFont typeface="Wingdings" panose="05000000000000000000" pitchFamily="2" charset="2"/>
              <a:buChar char="q"/>
              <a:defRPr/>
            </a:pPr>
            <a:r>
              <a:rPr lang="fr-FR" sz="2400" dirty="0" smtClean="0">
                <a:latin typeface="+mj-lt"/>
                <a:ea typeface="Segoe UI" panose="020B0502040204020203" pitchFamily="34" charset="0"/>
              </a:rPr>
              <a:t>Chaque mois (avant le 5) le prestataire utilise son rapport global de zone pour renseigner les indicateurs répartis sur les 7 formulaires du téléphone</a:t>
            </a:r>
            <a:endParaRPr lang="fr-FR" sz="2400" dirty="0">
              <a:latin typeface="+mj-lt"/>
              <a:ea typeface="Segoe UI" panose="020B0502040204020203" pitchFamily="34" charset="0"/>
            </a:endParaRPr>
          </a:p>
          <a:p>
            <a:pPr marL="685800">
              <a:buFont typeface="Wingdings" panose="05000000000000000000" pitchFamily="2" charset="2"/>
              <a:buChar char="q"/>
              <a:defRPr/>
            </a:pPr>
            <a:r>
              <a:rPr lang="fr-FR" sz="2400" dirty="0" smtClean="0">
                <a:latin typeface="+mj-lt"/>
                <a:ea typeface="Segoe UI" panose="020B0502040204020203" pitchFamily="34" charset="0"/>
              </a:rPr>
              <a:t>Chaque formulaire est envoyé par SMS à un Ordinateur Central (Serveur)</a:t>
            </a:r>
            <a:endParaRPr lang="fr-FR" sz="2400" dirty="0">
              <a:latin typeface="+mj-lt"/>
              <a:ea typeface="Segoe UI" panose="020B0502040204020203" pitchFamily="34" charset="0"/>
            </a:endParaRPr>
          </a:p>
          <a:p>
            <a:pPr marL="685800">
              <a:buFont typeface="Wingdings" panose="05000000000000000000" pitchFamily="2" charset="2"/>
              <a:buChar char="q"/>
              <a:defRPr/>
            </a:pPr>
            <a:r>
              <a:rPr lang="fr-FR" sz="2400" dirty="0" smtClean="0">
                <a:latin typeface="+mj-lt"/>
                <a:ea typeface="Segoe UI" panose="020B0502040204020203" pitchFamily="34" charset="0"/>
              </a:rPr>
              <a:t>Pour chaque rapport reçu, le Serveur répond au prestataire pour confirmer la réception du rapport</a:t>
            </a:r>
          </a:p>
          <a:p>
            <a:pPr marL="685800">
              <a:buFont typeface="Wingdings" panose="05000000000000000000" pitchFamily="2" charset="2"/>
              <a:buChar char="q"/>
              <a:defRPr/>
            </a:pPr>
            <a:r>
              <a:rPr lang="fr-FR" sz="2400" dirty="0" smtClean="0">
                <a:latin typeface="+mj-lt"/>
                <a:ea typeface="Segoe UI" panose="020B0502040204020203" pitchFamily="34" charset="0"/>
              </a:rPr>
              <a:t>Les données envoyées sont automatiquement compilées et structurées par différents niveaux d’agrégation : Structure, District, Région et Central (niveau national)</a:t>
            </a:r>
          </a:p>
          <a:p>
            <a:pPr marL="685800">
              <a:buFont typeface="Wingdings" panose="05000000000000000000" pitchFamily="2" charset="2"/>
              <a:buChar char="q"/>
              <a:defRPr/>
            </a:pPr>
            <a:r>
              <a:rPr lang="fr-FR" sz="2400" dirty="0" smtClean="0">
                <a:latin typeface="+mj-lt"/>
                <a:ea typeface="Segoe UI" panose="020B0502040204020203" pitchFamily="34" charset="0"/>
              </a:rPr>
              <a:t>Les différents modules fonctionnels permettent ensuite le contrôle de la cohérence des données, de la complétude des rapports et l’analyse automatique des données à travers des tableaux de bord prédéfinis. </a:t>
            </a:r>
            <a:endParaRPr lang="fr-FR" sz="2400" dirty="0">
              <a:latin typeface="+mj-lt"/>
              <a:ea typeface="Segoe UI" panose="020B0502040204020203" pitchFamily="34" charset="0"/>
            </a:endParaRPr>
          </a:p>
        </p:txBody>
      </p:sp>
    </p:spTree>
    <p:extLst>
      <p:ext uri="{BB962C8B-B14F-4D97-AF65-F5344CB8AC3E}">
        <p14:creationId xmlns:p14="http://schemas.microsoft.com/office/powerpoint/2010/main" val="1003632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o-title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26"/>
            <a:ext cx="9265501" cy="6949126"/>
          </a:xfrm>
          <a:prstGeom prst="rect">
            <a:avLst/>
          </a:prstGeom>
        </p:spPr>
      </p:pic>
      <p:sp>
        <p:nvSpPr>
          <p:cNvPr id="7" name="Rectangle 6"/>
          <p:cNvSpPr/>
          <p:nvPr/>
        </p:nvSpPr>
        <p:spPr>
          <a:xfrm>
            <a:off x="3930162" y="222312"/>
            <a:ext cx="5046784" cy="4278094"/>
          </a:xfrm>
          <a:prstGeom prst="rect">
            <a:avLst/>
          </a:prstGeom>
        </p:spPr>
        <p:txBody>
          <a:bodyPr wrap="square">
            <a:spAutoFit/>
          </a:bodyPr>
          <a:lstStyle/>
          <a:p>
            <a:pPr algn="ctr" defTabSz="914400">
              <a:spcBef>
                <a:spcPct val="50000"/>
              </a:spcBef>
              <a:buClr>
                <a:srgbClr val="000000"/>
              </a:buClr>
              <a:buSzPct val="100000"/>
            </a:pPr>
            <a:r>
              <a:rPr lang="en-GB" sz="3200" b="1" dirty="0" err="1" smtClean="0">
                <a:solidFill>
                  <a:schemeClr val="bg1"/>
                </a:solidFill>
                <a:latin typeface="+mj-lt"/>
              </a:rPr>
              <a:t>mDiabète</a:t>
            </a:r>
            <a:r>
              <a:rPr lang="en-GB" sz="3200" b="1" dirty="0" smtClean="0">
                <a:solidFill>
                  <a:schemeClr val="bg1"/>
                </a:solidFill>
                <a:latin typeface="+mj-lt"/>
              </a:rPr>
              <a:t>: </a:t>
            </a:r>
            <a:r>
              <a:rPr lang="en-GB" sz="3200" b="1" dirty="0" err="1" smtClean="0">
                <a:solidFill>
                  <a:schemeClr val="bg1"/>
                </a:solidFill>
                <a:latin typeface="+mj-lt"/>
              </a:rPr>
              <a:t>lutter</a:t>
            </a:r>
            <a:r>
              <a:rPr lang="en-GB" sz="3200" b="1" dirty="0" smtClean="0">
                <a:solidFill>
                  <a:schemeClr val="bg1"/>
                </a:solidFill>
                <a:latin typeface="+mj-lt"/>
              </a:rPr>
              <a:t> </a:t>
            </a:r>
            <a:r>
              <a:rPr lang="en-GB" sz="3200" b="1" dirty="0" err="1" smtClean="0">
                <a:solidFill>
                  <a:schemeClr val="bg1"/>
                </a:solidFill>
                <a:latin typeface="+mj-lt"/>
              </a:rPr>
              <a:t>contre</a:t>
            </a:r>
            <a:r>
              <a:rPr lang="en-GB" sz="3200" b="1" dirty="0">
                <a:solidFill>
                  <a:schemeClr val="bg1"/>
                </a:solidFill>
                <a:latin typeface="+mj-lt"/>
              </a:rPr>
              <a:t> </a:t>
            </a:r>
            <a:r>
              <a:rPr lang="en-GB" sz="3200" b="1" dirty="0" err="1" smtClean="0">
                <a:solidFill>
                  <a:schemeClr val="bg1"/>
                </a:solidFill>
                <a:latin typeface="+mj-lt"/>
              </a:rPr>
              <a:t>l’explosion</a:t>
            </a:r>
            <a:r>
              <a:rPr lang="en-GB" sz="3200" b="1" dirty="0" smtClean="0">
                <a:solidFill>
                  <a:schemeClr val="bg1"/>
                </a:solidFill>
                <a:latin typeface="+mj-lt"/>
              </a:rPr>
              <a:t> </a:t>
            </a:r>
            <a:r>
              <a:rPr lang="en-GB" sz="3200" b="1" dirty="0" err="1" smtClean="0">
                <a:solidFill>
                  <a:schemeClr val="bg1"/>
                </a:solidFill>
                <a:latin typeface="+mj-lt"/>
              </a:rPr>
              <a:t>mondiale</a:t>
            </a:r>
            <a:r>
              <a:rPr lang="en-GB" sz="3200" b="1" dirty="0" smtClean="0">
                <a:solidFill>
                  <a:schemeClr val="bg1"/>
                </a:solidFill>
                <a:latin typeface="+mj-lt"/>
              </a:rPr>
              <a:t> du </a:t>
            </a:r>
            <a:r>
              <a:rPr lang="en-GB" sz="3200" b="1" dirty="0" err="1" smtClean="0">
                <a:solidFill>
                  <a:schemeClr val="bg1"/>
                </a:solidFill>
                <a:latin typeface="+mj-lt"/>
              </a:rPr>
              <a:t>diabète</a:t>
            </a:r>
            <a:r>
              <a:rPr lang="en-GB" sz="3200" b="1" dirty="0" smtClean="0">
                <a:solidFill>
                  <a:schemeClr val="bg1"/>
                </a:solidFill>
                <a:latin typeface="+mj-lt"/>
              </a:rPr>
              <a:t> grâce aux </a:t>
            </a:r>
            <a:r>
              <a:rPr lang="en-GB" sz="3200" b="1" dirty="0" err="1" smtClean="0">
                <a:solidFill>
                  <a:schemeClr val="bg1"/>
                </a:solidFill>
                <a:latin typeface="+mj-lt"/>
              </a:rPr>
              <a:t>nouvelles</a:t>
            </a:r>
            <a:r>
              <a:rPr lang="en-GB" sz="3200" b="1" dirty="0" smtClean="0">
                <a:solidFill>
                  <a:schemeClr val="bg1"/>
                </a:solidFill>
                <a:latin typeface="+mj-lt"/>
              </a:rPr>
              <a:t> technologies</a:t>
            </a:r>
          </a:p>
          <a:p>
            <a:pPr algn="ctr" defTabSz="914400">
              <a:spcBef>
                <a:spcPct val="50000"/>
              </a:spcBef>
              <a:buClr>
                <a:srgbClr val="000000"/>
              </a:buClr>
              <a:buSzPct val="100000"/>
            </a:pPr>
            <a:endParaRPr lang="en-GB" sz="3200" b="1" dirty="0">
              <a:solidFill>
                <a:schemeClr val="bg1"/>
              </a:solidFill>
              <a:latin typeface="+mj-lt"/>
            </a:endParaRPr>
          </a:p>
          <a:p>
            <a:pPr algn="ctr" defTabSz="914400">
              <a:spcBef>
                <a:spcPct val="50000"/>
              </a:spcBef>
              <a:buClr>
                <a:srgbClr val="000000"/>
              </a:buClr>
              <a:buSzPct val="100000"/>
            </a:pPr>
            <a:endParaRPr lang="en-US" sz="3200" b="1" dirty="0">
              <a:solidFill>
                <a:schemeClr val="bg1"/>
              </a:solidFill>
              <a:latin typeface="+mj-lt"/>
            </a:endParaRPr>
          </a:p>
          <a:p>
            <a:pPr lvl="0" algn="ctr" defTabSz="914400">
              <a:spcBef>
                <a:spcPct val="50000"/>
              </a:spcBef>
              <a:buClr>
                <a:srgbClr val="000000"/>
              </a:buClr>
              <a:buSzPct val="100000"/>
            </a:pPr>
            <a:endParaRPr lang="en-US" sz="3200" b="1" dirty="0">
              <a:solidFill>
                <a:prstClr val="white"/>
              </a:solidFill>
              <a:latin typeface="+mj-lt"/>
            </a:endParaRPr>
          </a:p>
        </p:txBody>
      </p:sp>
      <p:sp>
        <p:nvSpPr>
          <p:cNvPr id="8" name="Rectangle 7"/>
          <p:cNvSpPr/>
          <p:nvPr/>
        </p:nvSpPr>
        <p:spPr>
          <a:xfrm>
            <a:off x="4137285" y="2450259"/>
            <a:ext cx="4707382" cy="2862322"/>
          </a:xfrm>
          <a:prstGeom prst="rect">
            <a:avLst/>
          </a:prstGeom>
        </p:spPr>
        <p:txBody>
          <a:bodyPr wrap="square">
            <a:spAutoFit/>
          </a:bodyPr>
          <a:lstStyle/>
          <a:p>
            <a:pPr lvl="0" defTabSz="914400">
              <a:spcBef>
                <a:spcPct val="50000"/>
              </a:spcBef>
              <a:buClr>
                <a:srgbClr val="000000"/>
              </a:buClr>
              <a:buSzPct val="100000"/>
            </a:pPr>
            <a:r>
              <a:rPr lang="en-US" sz="2400" b="1" dirty="0">
                <a:solidFill>
                  <a:prstClr val="white"/>
                </a:solidFill>
                <a:latin typeface="+mj-lt"/>
              </a:rPr>
              <a:t> </a:t>
            </a:r>
            <a:r>
              <a:rPr lang="en-US" sz="2400" b="1" dirty="0" smtClean="0">
                <a:solidFill>
                  <a:prstClr val="white"/>
                </a:solidFill>
                <a:latin typeface="+mj-lt"/>
              </a:rPr>
              <a:t>     </a:t>
            </a:r>
          </a:p>
          <a:p>
            <a:pPr lvl="0" algn="ctr" defTabSz="914400">
              <a:spcBef>
                <a:spcPct val="50000"/>
              </a:spcBef>
              <a:buClr>
                <a:srgbClr val="000000"/>
              </a:buClr>
              <a:buSzPct val="100000"/>
            </a:pPr>
            <a:r>
              <a:rPr lang="en-US" sz="2400" b="1" dirty="0" smtClean="0">
                <a:solidFill>
                  <a:prstClr val="white"/>
                </a:solidFill>
                <a:latin typeface="+mj-lt"/>
              </a:rPr>
              <a:t> </a:t>
            </a:r>
            <a:r>
              <a:rPr lang="en-US" sz="2400" b="1" dirty="0" err="1" smtClean="0">
                <a:solidFill>
                  <a:prstClr val="white"/>
                </a:solidFill>
                <a:latin typeface="+mj-lt"/>
              </a:rPr>
              <a:t>Une</a:t>
            </a:r>
            <a:r>
              <a:rPr lang="en-US" sz="2400" b="1" dirty="0" smtClean="0">
                <a:solidFill>
                  <a:prstClr val="white"/>
                </a:solidFill>
                <a:latin typeface="+mj-lt"/>
              </a:rPr>
              <a:t> initiative </a:t>
            </a:r>
            <a:r>
              <a:rPr lang="en-US" sz="2400" b="1" dirty="0" err="1" smtClean="0">
                <a:solidFill>
                  <a:prstClr val="white"/>
                </a:solidFill>
                <a:latin typeface="+mj-lt"/>
              </a:rPr>
              <a:t>conjointe</a:t>
            </a:r>
            <a:r>
              <a:rPr lang="en-US" sz="2400" b="1" dirty="0" smtClean="0">
                <a:solidFill>
                  <a:prstClr val="white"/>
                </a:solidFill>
                <a:latin typeface="+mj-lt"/>
              </a:rPr>
              <a:t> de</a:t>
            </a:r>
          </a:p>
          <a:p>
            <a:pPr lvl="0" algn="ctr" defTabSz="914400">
              <a:spcBef>
                <a:spcPct val="50000"/>
              </a:spcBef>
              <a:buClr>
                <a:srgbClr val="000000"/>
              </a:buClr>
              <a:buSzPct val="100000"/>
            </a:pPr>
            <a:r>
              <a:rPr lang="en-US" sz="2400" b="1" dirty="0">
                <a:solidFill>
                  <a:prstClr val="white"/>
                </a:solidFill>
                <a:latin typeface="+mj-lt"/>
              </a:rPr>
              <a:t> </a:t>
            </a:r>
            <a:r>
              <a:rPr lang="en-US" sz="2400" b="1" dirty="0" err="1" smtClean="0">
                <a:solidFill>
                  <a:prstClr val="white"/>
                </a:solidFill>
                <a:latin typeface="+mj-lt"/>
              </a:rPr>
              <a:t>l’OMS</a:t>
            </a:r>
            <a:r>
              <a:rPr lang="en-US" sz="2400" b="1" dirty="0" smtClean="0">
                <a:solidFill>
                  <a:prstClr val="white"/>
                </a:solidFill>
                <a:latin typeface="+mj-lt"/>
              </a:rPr>
              <a:t> et ITU . </a:t>
            </a:r>
          </a:p>
          <a:p>
            <a:pPr lvl="0" algn="ctr" defTabSz="914400">
              <a:spcBef>
                <a:spcPct val="50000"/>
              </a:spcBef>
              <a:buClr>
                <a:srgbClr val="000000"/>
              </a:buClr>
              <a:buSzPct val="100000"/>
            </a:pPr>
            <a:r>
              <a:rPr lang="en-US" sz="2400" b="1" dirty="0" err="1" smtClean="0">
                <a:solidFill>
                  <a:prstClr val="white"/>
                </a:solidFill>
                <a:latin typeface="+mj-lt"/>
              </a:rPr>
              <a:t>Une</a:t>
            </a:r>
            <a:r>
              <a:rPr lang="en-US" sz="2400" b="1" dirty="0" smtClean="0">
                <a:solidFill>
                  <a:prstClr val="white"/>
                </a:solidFill>
                <a:latin typeface="+mj-lt"/>
              </a:rPr>
              <a:t> application de la “Santé        Mobile” aux Maladies Non </a:t>
            </a:r>
            <a:r>
              <a:rPr lang="en-US" sz="2400" b="1" dirty="0" err="1" smtClean="0">
                <a:solidFill>
                  <a:prstClr val="white"/>
                </a:solidFill>
                <a:latin typeface="+mj-lt"/>
              </a:rPr>
              <a:t>Transmissibles</a:t>
            </a:r>
            <a:r>
              <a:rPr lang="en-US" sz="2400" b="1" dirty="0" smtClean="0">
                <a:solidFill>
                  <a:prstClr val="white"/>
                </a:solidFill>
                <a:latin typeface="+mj-lt"/>
              </a:rPr>
              <a:t> (MNT)</a:t>
            </a:r>
            <a:endParaRPr lang="en-US" sz="2400" b="1" dirty="0">
              <a:solidFill>
                <a:prstClr val="white"/>
              </a:solidFill>
              <a:latin typeface="+mj-lt"/>
            </a:endParaRPr>
          </a:p>
        </p:txBody>
      </p:sp>
    </p:spTree>
    <p:extLst>
      <p:ext uri="{BB962C8B-B14F-4D97-AF65-F5344CB8AC3E}">
        <p14:creationId xmlns:p14="http://schemas.microsoft.com/office/powerpoint/2010/main" val="350321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80920" cy="578328"/>
          </a:xfrm>
          <a:solidFill>
            <a:schemeClr val="accent2"/>
          </a:solidFill>
        </p:spPr>
        <p:txBody>
          <a:bodyPr>
            <a:noAutofit/>
          </a:bodyPr>
          <a:lstStyle/>
          <a:p>
            <a:pPr algn="ctr"/>
            <a:r>
              <a:rPr lang="fr-FR" sz="3200" b="1" dirty="0" smtClean="0">
                <a:solidFill>
                  <a:schemeClr val="bg1"/>
                </a:solidFill>
                <a:latin typeface="+mn-lt"/>
                <a:cs typeface="Arial" panose="020B0604020202020204" pitchFamily="34" charset="0"/>
              </a:rPr>
              <a:t>M-diabète Campagne m ramadan</a:t>
            </a:r>
            <a:endParaRPr lang="fr-FR" sz="3200" b="1" dirty="0">
              <a:solidFill>
                <a:schemeClr val="bg1"/>
              </a:solidFill>
              <a:latin typeface="+mn-lt"/>
              <a:cs typeface="Arial" panose="020B0604020202020204" pitchFamily="34" charset="0"/>
            </a:endParaRPr>
          </a:p>
        </p:txBody>
      </p:sp>
      <p:sp>
        <p:nvSpPr>
          <p:cNvPr id="3" name="Espace réservé du contenu 2"/>
          <p:cNvSpPr>
            <a:spLocks noGrp="1"/>
          </p:cNvSpPr>
          <p:nvPr>
            <p:ph idx="1"/>
          </p:nvPr>
        </p:nvSpPr>
        <p:spPr>
          <a:xfrm>
            <a:off x="539552" y="1124744"/>
            <a:ext cx="8244916" cy="5601265"/>
          </a:xfrm>
          <a:ln>
            <a:solidFill>
              <a:schemeClr val="accent2"/>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fr-FR" b="1" dirty="0">
                <a:latin typeface="Arial" panose="020B0604020202020204" pitchFamily="34" charset="0"/>
                <a:cs typeface="Arial" panose="020B0604020202020204" pitchFamily="34" charset="0"/>
              </a:rPr>
              <a:t>Justification </a:t>
            </a:r>
            <a:r>
              <a:rPr lang="fr-FR" b="1" dirty="0" smtClean="0">
                <a:latin typeface="Arial" panose="020B0604020202020204" pitchFamily="34" charset="0"/>
                <a:cs typeface="Arial" panose="020B0604020202020204" pitchFamily="34" charset="0"/>
              </a:rPr>
              <a:t>mRamadan</a:t>
            </a:r>
            <a:endParaRPr lang="fr-FR" b="1"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Ø"/>
            </a:pPr>
            <a:r>
              <a:rPr lang="fr-FR" sz="2100" b="1" dirty="0" smtClean="0">
                <a:solidFill>
                  <a:schemeClr val="tx2"/>
                </a:solidFill>
                <a:latin typeface="Arial" panose="020B0604020202020204" pitchFamily="34" charset="0"/>
                <a:cs typeface="Arial" panose="020B0604020202020204" pitchFamily="34" charset="0"/>
              </a:rPr>
              <a:t>Caractéristiques </a:t>
            </a:r>
            <a:r>
              <a:rPr lang="fr-FR" sz="2100" b="1" dirty="0">
                <a:solidFill>
                  <a:schemeClr val="tx2"/>
                </a:solidFill>
                <a:latin typeface="Arial" panose="020B0604020202020204" pitchFamily="34" charset="0"/>
                <a:cs typeface="Arial" panose="020B0604020202020204" pitchFamily="34" charset="0"/>
              </a:rPr>
              <a:t>du mois au Sénégal</a:t>
            </a:r>
            <a:r>
              <a:rPr lang="fr-FR" sz="2100" dirty="0">
                <a:solidFill>
                  <a:schemeClr val="tx2"/>
                </a:solidFill>
                <a:latin typeface="Arial" panose="020B0604020202020204" pitchFamily="34" charset="0"/>
                <a:cs typeface="Arial" panose="020B0604020202020204" pitchFamily="34" charset="0"/>
              </a:rPr>
              <a:t> </a:t>
            </a:r>
          </a:p>
          <a:p>
            <a:pPr lvl="2">
              <a:lnSpc>
                <a:spcPct val="150000"/>
              </a:lnSpc>
              <a:buClr>
                <a:schemeClr val="tx1"/>
              </a:buClr>
              <a:buFont typeface="Wingdings" panose="05000000000000000000" pitchFamily="2" charset="2"/>
              <a:buChar char="§"/>
            </a:pPr>
            <a:r>
              <a:rPr lang="fr-FR" sz="2100" dirty="0" smtClean="0">
                <a:latin typeface="Arial" panose="020B0604020202020204" pitchFamily="34" charset="0"/>
                <a:cs typeface="Arial" panose="020B0604020202020204" pitchFamily="34" charset="0"/>
              </a:rPr>
              <a:t>Hausse de consommation </a:t>
            </a:r>
            <a:r>
              <a:rPr lang="fr-FR" sz="2100" dirty="0">
                <a:latin typeface="Arial" panose="020B0604020202020204" pitchFamily="34" charset="0"/>
                <a:cs typeface="Arial" panose="020B0604020202020204" pitchFamily="34" charset="0"/>
              </a:rPr>
              <a:t>alimentaire</a:t>
            </a:r>
          </a:p>
          <a:p>
            <a:pPr lvl="2">
              <a:lnSpc>
                <a:spcPct val="150000"/>
              </a:lnSpc>
              <a:buClr>
                <a:schemeClr val="tx1"/>
              </a:buClr>
              <a:buFont typeface="Wingdings" panose="05000000000000000000" pitchFamily="2" charset="2"/>
              <a:buChar char="§"/>
            </a:pPr>
            <a:r>
              <a:rPr lang="fr-FR" sz="2100" dirty="0">
                <a:latin typeface="Arial" panose="020B0604020202020204" pitchFamily="34" charset="0"/>
                <a:cs typeface="Arial" panose="020B0604020202020204" pitchFamily="34" charset="0"/>
              </a:rPr>
              <a:t>Pic d’hospitalisation d’urgence chez les diabétiques </a:t>
            </a:r>
          </a:p>
          <a:p>
            <a:pPr lvl="1">
              <a:lnSpc>
                <a:spcPct val="150000"/>
              </a:lnSpc>
              <a:buClr>
                <a:schemeClr val="tx1"/>
              </a:buClr>
              <a:buFont typeface="Wingdings" panose="05000000000000000000" pitchFamily="2" charset="2"/>
              <a:buChar char="Ø"/>
            </a:pPr>
            <a:r>
              <a:rPr lang="fr-FR" sz="2100" b="1" dirty="0">
                <a:solidFill>
                  <a:schemeClr val="tx2"/>
                </a:solidFill>
                <a:latin typeface="Arial" panose="020B0604020202020204" pitchFamily="34" charset="0"/>
                <a:cs typeface="Arial" panose="020B0604020202020204" pitchFamily="34" charset="0"/>
              </a:rPr>
              <a:t>Sensibiliser cette population diabétique est une urgence </a:t>
            </a:r>
          </a:p>
          <a:p>
            <a:pPr lvl="1">
              <a:lnSpc>
                <a:spcPct val="150000"/>
              </a:lnSpc>
              <a:buClr>
                <a:schemeClr val="tx1"/>
              </a:buClr>
              <a:buFont typeface="Wingdings" panose="05000000000000000000" pitchFamily="2" charset="2"/>
              <a:buChar char="Ø"/>
            </a:pPr>
            <a:r>
              <a:rPr lang="fr-FR" sz="2100" b="1" dirty="0">
                <a:solidFill>
                  <a:schemeClr val="tx2"/>
                </a:solidFill>
                <a:latin typeface="Arial" panose="020B0604020202020204" pitchFamily="34" charset="0"/>
                <a:cs typeface="Arial" panose="020B0604020202020204" pitchFamily="34" charset="0"/>
              </a:rPr>
              <a:t>Tirer profit </a:t>
            </a:r>
            <a:r>
              <a:rPr lang="fr-FR" sz="2100" b="1" dirty="0" smtClean="0">
                <a:solidFill>
                  <a:schemeClr val="tx2"/>
                </a:solidFill>
                <a:latin typeface="Arial" panose="020B0604020202020204" pitchFamily="34" charset="0"/>
                <a:cs typeface="Arial" panose="020B0604020202020204" pitchFamily="34" charset="0"/>
              </a:rPr>
              <a:t>téléphonie, Tx </a:t>
            </a:r>
            <a:r>
              <a:rPr lang="fr-FR" sz="2100" b="1" dirty="0">
                <a:solidFill>
                  <a:schemeClr val="tx2"/>
                </a:solidFill>
                <a:latin typeface="Arial" panose="020B0604020202020204" pitchFamily="34" charset="0"/>
                <a:cs typeface="Arial" panose="020B0604020202020204" pitchFamily="34" charset="0"/>
              </a:rPr>
              <a:t>pénétration </a:t>
            </a:r>
            <a:r>
              <a:rPr lang="fr-FR" sz="2100" b="1" dirty="0" smtClean="0">
                <a:solidFill>
                  <a:schemeClr val="tx2"/>
                </a:solidFill>
                <a:latin typeface="Arial" panose="020B0604020202020204" pitchFamily="34" charset="0"/>
                <a:cs typeface="Arial" panose="020B0604020202020204" pitchFamily="34" charset="0"/>
              </a:rPr>
              <a:t>112% </a:t>
            </a:r>
            <a:r>
              <a:rPr lang="fr-FR" sz="2100" b="1" dirty="0">
                <a:solidFill>
                  <a:schemeClr val="tx2"/>
                </a:solidFill>
                <a:latin typeface="Arial" panose="020B0604020202020204" pitchFamily="34" charset="0"/>
                <a:cs typeface="Arial" panose="020B0604020202020204" pitchFamily="34" charset="0"/>
              </a:rPr>
              <a:t>,</a:t>
            </a:r>
            <a:r>
              <a:rPr lang="fr-FR" sz="2100" b="1" dirty="0" smtClean="0">
                <a:solidFill>
                  <a:schemeClr val="tx2"/>
                </a:solidFill>
                <a:latin typeface="Arial" panose="020B0604020202020204" pitchFamily="34" charset="0"/>
                <a:cs typeface="Arial" panose="020B0604020202020204" pitchFamily="34" charset="0"/>
              </a:rPr>
              <a:t>2016 </a:t>
            </a:r>
            <a:r>
              <a:rPr lang="fr-FR" sz="2100" b="1" dirty="0">
                <a:solidFill>
                  <a:schemeClr val="tx2"/>
                </a:solidFill>
                <a:latin typeface="Arial" panose="020B0604020202020204" pitchFamily="34" charset="0"/>
                <a:cs typeface="Arial" panose="020B0604020202020204" pitchFamily="34" charset="0"/>
              </a:rPr>
              <a:t>(</a:t>
            </a:r>
            <a:r>
              <a:rPr lang="fr-FR" sz="2100" b="1" dirty="0" smtClean="0">
                <a:solidFill>
                  <a:schemeClr val="tx2"/>
                </a:solidFill>
                <a:latin typeface="Arial" panose="020B0604020202020204" pitchFamily="34" charset="0"/>
                <a:cs typeface="Arial" panose="020B0604020202020204" pitchFamily="34" charset="0"/>
              </a:rPr>
              <a:t>ARTP)</a:t>
            </a:r>
          </a:p>
          <a:p>
            <a:pPr marL="57150" indent="0">
              <a:lnSpc>
                <a:spcPct val="150000"/>
              </a:lnSpc>
              <a:buClr>
                <a:schemeClr val="tx1"/>
              </a:buClr>
              <a:buNone/>
            </a:pPr>
            <a:r>
              <a:rPr lang="fr-FR" b="1" dirty="0" smtClean="0">
                <a:latin typeface="Arial" panose="020B0604020202020204" pitchFamily="34" charset="0"/>
                <a:cs typeface="Arial" panose="020B0604020202020204" pitchFamily="34" charset="0"/>
              </a:rPr>
              <a:t>Objet </a:t>
            </a:r>
            <a:r>
              <a:rPr lang="fr-FR" b="1" dirty="0">
                <a:latin typeface="Arial" panose="020B0604020202020204" pitchFamily="34" charset="0"/>
                <a:cs typeface="Arial" panose="020B0604020202020204" pitchFamily="34" charset="0"/>
              </a:rPr>
              <a:t>de la présente étude</a:t>
            </a:r>
          </a:p>
          <a:p>
            <a:pPr marL="342900" lvl="1" indent="0">
              <a:lnSpc>
                <a:spcPct val="150000"/>
              </a:lnSpc>
              <a:buNone/>
            </a:pPr>
            <a:r>
              <a:rPr lang="fr-FR" sz="2400" dirty="0">
                <a:latin typeface="Arial" panose="020B0604020202020204" pitchFamily="34" charset="0"/>
                <a:cs typeface="Arial" panose="020B0604020202020204" pitchFamily="34" charset="0"/>
              </a:rPr>
              <a:t>Mise  en œuvre des recommandations </a:t>
            </a:r>
            <a:r>
              <a:rPr lang="fr-FR" sz="2400" dirty="0" smtClean="0">
                <a:latin typeface="Arial" panose="020B0604020202020204" pitchFamily="34" charset="0"/>
                <a:cs typeface="Arial" panose="020B0604020202020204" pitchFamily="34" charset="0"/>
              </a:rPr>
              <a:t>nutritionnelles</a:t>
            </a:r>
            <a:endParaRPr lang="fr-FR" sz="2400" dirty="0">
              <a:solidFill>
                <a:schemeClr val="bg2"/>
              </a:solidFill>
              <a:latin typeface="Arial" panose="020B0604020202020204" pitchFamily="34" charset="0"/>
              <a:cs typeface="Arial" panose="020B0604020202020204" pitchFamily="34" charset="0"/>
            </a:endParaRPr>
          </a:p>
          <a:p>
            <a:pPr marL="0" indent="0">
              <a:lnSpc>
                <a:spcPct val="150000"/>
              </a:lnSpc>
              <a:buNone/>
            </a:pPr>
            <a:endParaRPr lang="fr-FR" sz="2400" dirty="0" smtClean="0"/>
          </a:p>
          <a:p>
            <a:pPr>
              <a:lnSpc>
                <a:spcPct val="150000"/>
              </a:lnSpc>
              <a:buFont typeface="Wingdings" panose="05000000000000000000" pitchFamily="2" charset="2"/>
              <a:buChar char="q"/>
            </a:pPr>
            <a:endParaRPr lang="fr-FR" sz="2400" dirty="0"/>
          </a:p>
        </p:txBody>
      </p:sp>
    </p:spTree>
    <p:extLst>
      <p:ext uri="{BB962C8B-B14F-4D97-AF65-F5344CB8AC3E}">
        <p14:creationId xmlns:p14="http://schemas.microsoft.com/office/powerpoint/2010/main" val="784817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704" y="108606"/>
            <a:ext cx="8280920" cy="578328"/>
          </a:xfrm>
          <a:solidFill>
            <a:schemeClr val="accent6"/>
          </a:solidFill>
        </p:spPr>
        <p:txBody>
          <a:bodyPr>
            <a:noAutofit/>
          </a:bodyPr>
          <a:lstStyle/>
          <a:p>
            <a:pPr algn="ctr"/>
            <a:r>
              <a:rPr lang="fr-FR" sz="4400" b="1" dirty="0" smtClean="0">
                <a:solidFill>
                  <a:schemeClr val="bg1"/>
                </a:solidFill>
                <a:latin typeface="+mn-lt"/>
                <a:cs typeface="Arial" panose="020B0604020202020204" pitchFamily="34" charset="0"/>
              </a:rPr>
              <a:t>Impact</a:t>
            </a:r>
            <a:endParaRPr lang="fr-FR" sz="4400" b="1" dirty="0">
              <a:solidFill>
                <a:schemeClr val="bg1"/>
              </a:solidFill>
              <a:latin typeface="+mn-lt"/>
              <a:cs typeface="Arial" panose="020B0604020202020204" pitchFamily="34" charset="0"/>
            </a:endParaRPr>
          </a:p>
        </p:txBody>
      </p:sp>
      <p:sp>
        <p:nvSpPr>
          <p:cNvPr id="3" name="Espace réservé du contenu 2"/>
          <p:cNvSpPr>
            <a:spLocks noGrp="1"/>
          </p:cNvSpPr>
          <p:nvPr>
            <p:ph idx="1"/>
          </p:nvPr>
        </p:nvSpPr>
        <p:spPr>
          <a:xfrm>
            <a:off x="503548" y="1446663"/>
            <a:ext cx="8136904" cy="4885897"/>
          </a:xfrm>
          <a:ln>
            <a:solidFill>
              <a:schemeClr val="accent6"/>
            </a:solidFill>
          </a:ln>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buFont typeface="Wingdings" panose="05000000000000000000" pitchFamily="2" charset="2"/>
              <a:buChar char="q"/>
            </a:pPr>
            <a:r>
              <a:rPr lang="fr-FR" sz="2400" b="1" dirty="0"/>
              <a:t>Caractéristiques </a:t>
            </a:r>
            <a:r>
              <a:rPr lang="fr-FR" sz="2400" b="1" dirty="0" smtClean="0"/>
              <a:t>sociodémographiques</a:t>
            </a:r>
          </a:p>
          <a:p>
            <a:pPr>
              <a:lnSpc>
                <a:spcPct val="150000"/>
              </a:lnSpc>
              <a:buFont typeface="Wingdings" panose="05000000000000000000" pitchFamily="2" charset="2"/>
              <a:buChar char="q"/>
            </a:pPr>
            <a:endParaRPr lang="fr-FR" sz="2400" b="1" dirty="0" smtClean="0"/>
          </a:p>
          <a:p>
            <a:pPr>
              <a:lnSpc>
                <a:spcPct val="150000"/>
              </a:lnSpc>
              <a:buFont typeface="Wingdings" panose="05000000000000000000" pitchFamily="2" charset="2"/>
              <a:buChar char="q"/>
            </a:pPr>
            <a:endParaRPr lang="fr-FR" sz="2400" b="1" dirty="0"/>
          </a:p>
          <a:p>
            <a:pPr>
              <a:lnSpc>
                <a:spcPct val="150000"/>
              </a:lnSpc>
              <a:buFont typeface="Wingdings" panose="05000000000000000000" pitchFamily="2" charset="2"/>
              <a:buChar char="q"/>
            </a:pPr>
            <a:endParaRPr lang="fr-FR" sz="2400" b="1" dirty="0" smtClean="0"/>
          </a:p>
          <a:p>
            <a:pPr marL="0" indent="0">
              <a:lnSpc>
                <a:spcPct val="150000"/>
              </a:lnSpc>
              <a:buNone/>
            </a:pPr>
            <a:endParaRPr lang="fr-FR" sz="2400" b="1" dirty="0" smtClean="0"/>
          </a:p>
          <a:p>
            <a:pPr>
              <a:lnSpc>
                <a:spcPct val="150000"/>
              </a:lnSpc>
              <a:buFont typeface="Wingdings" panose="05000000000000000000" pitchFamily="2" charset="2"/>
              <a:buChar char="q"/>
            </a:pPr>
            <a:r>
              <a:rPr lang="fr-FR" sz="2400" b="1" dirty="0" smtClean="0"/>
              <a:t>Glycémie et IMC</a:t>
            </a:r>
            <a:endParaRPr lang="fr-FR" sz="2400" b="1" dirty="0"/>
          </a:p>
          <a:p>
            <a:pPr marL="0" indent="0">
              <a:lnSpc>
                <a:spcPct val="150000"/>
              </a:lnSpc>
              <a:buNone/>
            </a:pPr>
            <a:endParaRPr lang="fr-FR" sz="2400" dirty="0"/>
          </a:p>
        </p:txBody>
      </p:sp>
      <p:sp>
        <p:nvSpPr>
          <p:cNvPr id="11" name="Rectangle 10"/>
          <p:cNvSpPr/>
          <p:nvPr/>
        </p:nvSpPr>
        <p:spPr>
          <a:xfrm rot="10800000" flipV="1">
            <a:off x="492783" y="721441"/>
            <a:ext cx="8157841" cy="523220"/>
          </a:xfrm>
          <a:prstGeom prst="rect">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v"/>
            </a:pPr>
            <a:r>
              <a:rPr lang="fr-FR" sz="2800" b="1" dirty="0" smtClean="0"/>
              <a:t>Description des patients inclus dans l’étude</a:t>
            </a:r>
            <a:endParaRPr lang="fr-FR" sz="2800" b="1" dirty="0"/>
          </a:p>
        </p:txBody>
      </p:sp>
      <p:graphicFrame>
        <p:nvGraphicFramePr>
          <p:cNvPr id="12" name="Tableau 11"/>
          <p:cNvGraphicFramePr>
            <a:graphicFrameLocks noGrp="1"/>
          </p:cNvGraphicFramePr>
          <p:nvPr>
            <p:extLst>
              <p:ext uri="{D42A27DB-BD31-4B8C-83A1-F6EECF244321}">
                <p14:modId xmlns:p14="http://schemas.microsoft.com/office/powerpoint/2010/main" val="1441717551"/>
              </p:ext>
            </p:extLst>
          </p:nvPr>
        </p:nvGraphicFramePr>
        <p:xfrm>
          <a:off x="632745" y="2101281"/>
          <a:ext cx="7920001" cy="2194560"/>
        </p:xfrm>
        <a:graphic>
          <a:graphicData uri="http://schemas.openxmlformats.org/drawingml/2006/table">
            <a:tbl>
              <a:tblPr firstRow="1" firstCol="1" bandRow="1">
                <a:tableStyleId>{2D5ABB26-0587-4C30-8999-92F81FD0307C}</a:tableStyleId>
              </a:tblPr>
              <a:tblGrid>
                <a:gridCol w="2500433"/>
                <a:gridCol w="2500433"/>
                <a:gridCol w="2919135"/>
              </a:tblGrid>
              <a:tr h="348000">
                <a:tc>
                  <a:txBody>
                    <a:bodyPr/>
                    <a:lstStyle/>
                    <a:p>
                      <a:pPr algn="just">
                        <a:lnSpc>
                          <a:spcPct val="150000"/>
                        </a:lnSpc>
                        <a:spcAft>
                          <a:spcPts val="0"/>
                        </a:spcAft>
                      </a:pPr>
                      <a:r>
                        <a:rPr lang="fr-FR" sz="1600" b="1" dirty="0" smtClean="0">
                          <a:effectLst/>
                          <a:latin typeface="+mn-lt"/>
                        </a:rPr>
                        <a:t>Caractéristiques (N=112)</a:t>
                      </a:r>
                      <a:endParaRPr lang="fr-FR" sz="16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50000"/>
                        </a:lnSpc>
                        <a:spcAft>
                          <a:spcPts val="0"/>
                        </a:spcAft>
                      </a:pPr>
                      <a:r>
                        <a:rPr lang="fr-FR" sz="1600" b="1" dirty="0">
                          <a:effectLst/>
                          <a:latin typeface="+mn-lt"/>
                        </a:rPr>
                        <a:t>Effectif (n)</a:t>
                      </a:r>
                      <a:endParaRPr lang="fr-FR" sz="16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50000"/>
                        </a:lnSpc>
                        <a:spcAft>
                          <a:spcPts val="0"/>
                        </a:spcAft>
                      </a:pPr>
                      <a:r>
                        <a:rPr lang="fr-FR" sz="1600" b="1" dirty="0">
                          <a:effectLst/>
                          <a:latin typeface="+mn-lt"/>
                        </a:rPr>
                        <a:t>Fréquence (%)</a:t>
                      </a:r>
                      <a:endParaRPr lang="fr-FR" sz="16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48000">
                <a:tc>
                  <a:txBody>
                    <a:bodyPr/>
                    <a:lstStyle/>
                    <a:p>
                      <a:pPr algn="just">
                        <a:lnSpc>
                          <a:spcPct val="150000"/>
                        </a:lnSpc>
                        <a:spcAft>
                          <a:spcPts val="0"/>
                        </a:spcAft>
                      </a:pPr>
                      <a:r>
                        <a:rPr lang="fr-FR" sz="1600" b="1" dirty="0">
                          <a:solidFill>
                            <a:schemeClr val="tx1"/>
                          </a:solidFill>
                          <a:effectLst/>
                          <a:latin typeface="+mn-lt"/>
                        </a:rPr>
                        <a:t>Femme</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685800" rtl="0" eaLnBrk="1" latinLnBrk="0" hangingPunct="1">
                        <a:lnSpc>
                          <a:spcPct val="150000"/>
                        </a:lnSpc>
                        <a:spcAft>
                          <a:spcPts val="0"/>
                        </a:spcAft>
                      </a:pPr>
                      <a:r>
                        <a:rPr lang="fr-FR" sz="1600" kern="1200" dirty="0">
                          <a:solidFill>
                            <a:schemeClr val="tx1"/>
                          </a:solidFill>
                          <a:effectLst/>
                          <a:latin typeface="+mn-lt"/>
                          <a:ea typeface="+mn-ea"/>
                          <a:cs typeface="+mn-cs"/>
                        </a:rPr>
                        <a:t>67</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fr-FR" sz="1600" b="1" dirty="0">
                          <a:solidFill>
                            <a:schemeClr val="tx1"/>
                          </a:solidFill>
                          <a:effectLst/>
                          <a:latin typeface="+mn-lt"/>
                        </a:rPr>
                        <a:t>59,8</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48000">
                <a:tc>
                  <a:txBody>
                    <a:bodyPr/>
                    <a:lstStyle/>
                    <a:p>
                      <a:pPr algn="just">
                        <a:lnSpc>
                          <a:spcPct val="150000"/>
                        </a:lnSpc>
                        <a:spcAft>
                          <a:spcPts val="0"/>
                        </a:spcAft>
                      </a:pPr>
                      <a:r>
                        <a:rPr lang="fr-FR" sz="1600" b="1" dirty="0">
                          <a:solidFill>
                            <a:schemeClr val="tx1"/>
                          </a:solidFill>
                          <a:effectLst/>
                          <a:latin typeface="+mn-lt"/>
                        </a:rPr>
                        <a:t>Homme</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fr-FR" sz="1600" dirty="0">
                          <a:effectLst/>
                          <a:latin typeface="+mn-lt"/>
                        </a:rPr>
                        <a:t>45</a:t>
                      </a:r>
                      <a:endParaRPr lang="fr-FR"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fr-FR" sz="1600" b="1" dirty="0">
                          <a:solidFill>
                            <a:schemeClr val="tx1"/>
                          </a:solidFill>
                          <a:effectLst/>
                          <a:latin typeface="+mn-lt"/>
                        </a:rPr>
                        <a:t>40,1</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r>
              <a:tr h="348000">
                <a:tc>
                  <a:txBody>
                    <a:bodyPr/>
                    <a:lstStyle/>
                    <a:p>
                      <a:pPr algn="just">
                        <a:lnSpc>
                          <a:spcPct val="150000"/>
                        </a:lnSpc>
                        <a:spcAft>
                          <a:spcPts val="0"/>
                        </a:spcAft>
                      </a:pPr>
                      <a:r>
                        <a:rPr lang="fr-FR" sz="1600" b="1" dirty="0" smtClean="0">
                          <a:solidFill>
                            <a:schemeClr val="tx1"/>
                          </a:solidFill>
                          <a:effectLst/>
                          <a:latin typeface="+mn-lt"/>
                        </a:rPr>
                        <a:t>Non alphabétisé</a:t>
                      </a:r>
                      <a:endParaRPr lang="fr-FR" sz="16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600" dirty="0" smtClean="0">
                          <a:solidFill>
                            <a:schemeClr val="tx1"/>
                          </a:solidFill>
                          <a:effectLst/>
                          <a:latin typeface="+mn-lt"/>
                          <a:cs typeface="Arial" panose="020B0604020202020204" pitchFamily="34" charset="0"/>
                        </a:rPr>
                        <a:t>43</a:t>
                      </a:r>
                      <a:endParaRPr lang="fr-FR" sz="1600" dirty="0">
                        <a:solidFill>
                          <a:schemeClr val="tx1"/>
                        </a:solidFill>
                        <a:effectLst/>
                        <a:latin typeface="+mn-lt"/>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600" b="1" dirty="0" smtClean="0">
                          <a:solidFill>
                            <a:schemeClr val="tx1"/>
                          </a:solidFill>
                          <a:effectLst/>
                          <a:latin typeface="+mn-lt"/>
                        </a:rPr>
                        <a:t>38,4</a:t>
                      </a:r>
                      <a:endParaRPr lang="fr-FR" sz="1600" b="1" dirty="0">
                        <a:solidFill>
                          <a:schemeClr val="tx1"/>
                        </a:solidFill>
                        <a:effectLst/>
                        <a:latin typeface="+mn-lt"/>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r>
              <a:tr h="348000">
                <a:tc>
                  <a:txBody>
                    <a:bodyPr/>
                    <a:lstStyle/>
                    <a:p>
                      <a:pPr algn="just">
                        <a:lnSpc>
                          <a:spcPct val="150000"/>
                        </a:lnSpc>
                        <a:spcAft>
                          <a:spcPts val="0"/>
                        </a:spcAft>
                      </a:pPr>
                      <a:r>
                        <a:rPr lang="fr-FR" sz="1600" b="1" dirty="0">
                          <a:solidFill>
                            <a:schemeClr val="tx1"/>
                          </a:solidFill>
                          <a:effectLst/>
                          <a:latin typeface="+mn-lt"/>
                        </a:rPr>
                        <a:t>Dakar</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fr-FR" sz="1600" dirty="0">
                          <a:effectLst/>
                          <a:latin typeface="+mn-lt"/>
                        </a:rPr>
                        <a:t>92</a:t>
                      </a:r>
                      <a:endParaRPr lang="fr-FR"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fr-FR" sz="1600" b="1" dirty="0">
                          <a:solidFill>
                            <a:schemeClr val="tx1"/>
                          </a:solidFill>
                          <a:effectLst/>
                          <a:latin typeface="+mn-lt"/>
                        </a:rPr>
                        <a:t>82,1</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r>
              <a:tr h="348000">
                <a:tc>
                  <a:txBody>
                    <a:bodyPr/>
                    <a:lstStyle/>
                    <a:p>
                      <a:pPr algn="just">
                        <a:lnSpc>
                          <a:spcPct val="150000"/>
                        </a:lnSpc>
                        <a:spcAft>
                          <a:spcPts val="0"/>
                        </a:spcAft>
                      </a:pPr>
                      <a:r>
                        <a:rPr lang="fr-FR" sz="1600" b="1" dirty="0">
                          <a:solidFill>
                            <a:schemeClr val="tx1"/>
                          </a:solidFill>
                          <a:effectLst/>
                          <a:latin typeface="+mn-lt"/>
                        </a:rPr>
                        <a:t>Marié</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1600" dirty="0">
                          <a:effectLst/>
                          <a:latin typeface="+mn-lt"/>
                        </a:rPr>
                        <a:t>94</a:t>
                      </a:r>
                      <a:endParaRPr lang="fr-FR"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fr-FR" sz="1600" b="1" dirty="0">
                          <a:solidFill>
                            <a:schemeClr val="tx1"/>
                          </a:solidFill>
                          <a:effectLst/>
                          <a:latin typeface="+mn-lt"/>
                        </a:rPr>
                        <a:t>83,9</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122304900"/>
              </p:ext>
            </p:extLst>
          </p:nvPr>
        </p:nvGraphicFramePr>
        <p:xfrm>
          <a:off x="575703" y="5229200"/>
          <a:ext cx="7992000" cy="1043520"/>
        </p:xfrm>
        <a:graphic>
          <a:graphicData uri="http://schemas.openxmlformats.org/drawingml/2006/table">
            <a:tbl>
              <a:tblPr firstRow="1" bandRow="1">
                <a:tableStyleId>{2D5ABB26-0587-4C30-8999-92F81FD0307C}</a:tableStyleId>
              </a:tblPr>
              <a:tblGrid>
                <a:gridCol w="2664000"/>
                <a:gridCol w="2664000"/>
                <a:gridCol w="2664000"/>
              </a:tblGrid>
              <a:tr h="312000">
                <a:tc>
                  <a:txBody>
                    <a:bodyPr/>
                    <a:lstStyle/>
                    <a:p>
                      <a:r>
                        <a:rPr lang="fr-FR" sz="1350" kern="1200" dirty="0" smtClean="0">
                          <a:effectLst/>
                        </a:rPr>
                        <a:t>           </a:t>
                      </a:r>
                      <a:endParaRPr lang="fr-FR"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kern="1200" dirty="0" smtClean="0">
                          <a:effectLst/>
                        </a:rPr>
                        <a:t>Avant</a:t>
                      </a:r>
                      <a:r>
                        <a:rPr lang="fr-FR" sz="1400" b="1" kern="1200" baseline="0" dirty="0" smtClean="0">
                          <a:effectLst/>
                        </a:rPr>
                        <a:t> inclusion (n=112) </a:t>
                      </a:r>
                      <a:r>
                        <a:rPr lang="fr-FR" sz="1400" b="1" kern="1200" dirty="0" smtClean="0">
                          <a:effectLst/>
                        </a:rPr>
                        <a:t>                           </a:t>
                      </a:r>
                      <a:endParaRPr lang="fr-FR" sz="1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1400" b="1" dirty="0" smtClean="0"/>
                        <a:t>Après</a:t>
                      </a:r>
                      <a:r>
                        <a:rPr lang="fr-FR" sz="1400" b="1" baseline="0" dirty="0" smtClean="0"/>
                        <a:t> inclusion(n =76)</a:t>
                      </a:r>
                      <a:endParaRPr lang="fr-FR" sz="1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2000">
                <a:tc>
                  <a:txBody>
                    <a:bodyPr/>
                    <a:lstStyle/>
                    <a:p>
                      <a:r>
                        <a:rPr lang="fr-FR" b="1" dirty="0" smtClean="0"/>
                        <a:t>Glycémie moyenne</a:t>
                      </a:r>
                      <a:endParaRPr lang="fr-FR"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FR" sz="1400" b="1" kern="1200" dirty="0" smtClean="0">
                          <a:solidFill>
                            <a:schemeClr val="tx1"/>
                          </a:solidFill>
                          <a:effectLst/>
                        </a:rPr>
                        <a:t>          1,77g/L</a:t>
                      </a:r>
                      <a:endParaRPr lang="fr-FR" sz="14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fr-FR" sz="1400" b="1" kern="1200" dirty="0" smtClean="0">
                          <a:solidFill>
                            <a:schemeClr val="tx1"/>
                          </a:solidFill>
                          <a:effectLst/>
                        </a:rPr>
                        <a:t>1,45g/L</a:t>
                      </a:r>
                      <a:endParaRPr lang="fr-FR" sz="1400" b="1"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r>
              <a:tr h="312000">
                <a:tc>
                  <a:txBody>
                    <a:bodyPr/>
                    <a:lstStyle/>
                    <a:p>
                      <a:r>
                        <a:rPr lang="fr-FR" b="1" dirty="0" smtClean="0"/>
                        <a:t>IMC</a:t>
                      </a:r>
                      <a:endParaRPr lang="fr-FR"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FR" sz="1400" b="1" kern="1200" dirty="0" smtClean="0">
                          <a:solidFill>
                            <a:schemeClr val="tx1"/>
                          </a:solidFill>
                          <a:effectLst/>
                        </a:rPr>
                        <a:t>          26,25Kg/m</a:t>
                      </a:r>
                      <a:r>
                        <a:rPr lang="fr-FR" sz="1400" b="1" kern="1200" baseline="30000" dirty="0" smtClean="0">
                          <a:solidFill>
                            <a:schemeClr val="tx1"/>
                          </a:solidFill>
                          <a:effectLst/>
                        </a:rPr>
                        <a:t>2</a:t>
                      </a:r>
                      <a:endParaRPr lang="fr-FR" sz="1400" b="1"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FR" sz="1400" b="1" kern="1200" dirty="0" smtClean="0">
                          <a:solidFill>
                            <a:schemeClr val="tx1"/>
                          </a:solidFill>
                          <a:effectLst/>
                        </a:rPr>
                        <a:t>26,13Kg/m</a:t>
                      </a:r>
                      <a:r>
                        <a:rPr lang="fr-FR" sz="1400" b="1" kern="1200" baseline="30000" dirty="0" smtClean="0">
                          <a:solidFill>
                            <a:schemeClr val="tx1"/>
                          </a:solidFill>
                          <a:effectLst/>
                        </a:rPr>
                        <a:t>2</a:t>
                      </a:r>
                      <a:endParaRPr lang="fr-FR" sz="1400" b="1"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21855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95" y="205246"/>
            <a:ext cx="8435280" cy="1066130"/>
          </a:xfrm>
          <a:solidFill>
            <a:srgbClr val="0000FF"/>
          </a:solidFill>
        </p:spPr>
        <p:txBody>
          <a:bodyPr>
            <a:normAutofit fontScale="90000"/>
          </a:bodyPr>
          <a:lstStyle/>
          <a:p>
            <a:r>
              <a:rPr lang="fr-FR" b="1" dirty="0" err="1" smtClean="0">
                <a:solidFill>
                  <a:schemeClr val="bg1"/>
                </a:solidFill>
              </a:rPr>
              <a:t>Fabaabe</a:t>
            </a:r>
            <a:r>
              <a:rPr lang="fr-FR" b="1" dirty="0" smtClean="0">
                <a:solidFill>
                  <a:schemeClr val="bg1"/>
                </a:solidFill>
              </a:rPr>
              <a:t>- Plateforme mobile de téléconsultation </a:t>
            </a:r>
            <a:endParaRPr lang="fr-FR" b="1" dirty="0">
              <a:solidFill>
                <a:schemeClr val="bg1"/>
              </a:solidFill>
            </a:endParaRPr>
          </a:p>
        </p:txBody>
      </p:sp>
      <p:pic>
        <p:nvPicPr>
          <p:cNvPr id="6" name="Image 7" descr="epi4"/>
          <p:cNvPicPr/>
          <p:nvPr/>
        </p:nvPicPr>
        <p:blipFill>
          <a:blip r:embed="rId2" cstate="print">
            <a:lum bright="-20000" contrast="40000"/>
          </a:blip>
          <a:srcRect/>
          <a:stretch>
            <a:fillRect/>
          </a:stretch>
        </p:blipFill>
        <p:spPr bwMode="auto">
          <a:xfrm>
            <a:off x="533400" y="1295400"/>
            <a:ext cx="7162800" cy="5181600"/>
          </a:xfrm>
          <a:prstGeom prst="rect">
            <a:avLst/>
          </a:prstGeom>
          <a:noFill/>
          <a:ln w="9525">
            <a:noFill/>
            <a:miter lim="800000"/>
            <a:headEnd/>
            <a:tailEnd/>
          </a:ln>
        </p:spPr>
      </p:pic>
    </p:spTree>
    <p:extLst>
      <p:ext uri="{BB962C8B-B14F-4D97-AF65-F5344CB8AC3E}">
        <p14:creationId xmlns:p14="http://schemas.microsoft.com/office/powerpoint/2010/main" val="295899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32656"/>
            <a:ext cx="7772400" cy="731168"/>
          </a:xfrm>
          <a:solidFill>
            <a:srgbClr val="0000FF"/>
          </a:solidFill>
        </p:spPr>
        <p:txBody>
          <a:bodyPr/>
          <a:lstStyle/>
          <a:p>
            <a:r>
              <a:rPr lang="fr-FR" b="1" dirty="0" smtClean="0">
                <a:solidFill>
                  <a:schemeClr val="bg1"/>
                </a:solidFill>
              </a:rPr>
              <a:t>Fonctionnalités </a:t>
            </a:r>
            <a:endParaRPr lang="fr-FR" b="1" dirty="0">
              <a:solidFill>
                <a:schemeClr val="bg1"/>
              </a:solidFill>
            </a:endParaRPr>
          </a:p>
        </p:txBody>
      </p:sp>
      <p:sp>
        <p:nvSpPr>
          <p:cNvPr id="3" name="Content Placeholder 2"/>
          <p:cNvSpPr>
            <a:spLocks noGrp="1"/>
          </p:cNvSpPr>
          <p:nvPr>
            <p:ph idx="1"/>
          </p:nvPr>
        </p:nvSpPr>
        <p:spPr>
          <a:xfrm>
            <a:off x="304800" y="1600201"/>
            <a:ext cx="8227640" cy="2548879"/>
          </a:xfrm>
        </p:spPr>
        <p:txBody>
          <a:bodyPr>
            <a:normAutofit fontScale="85000" lnSpcReduction="10000"/>
          </a:bodyPr>
          <a:lstStyle/>
          <a:p>
            <a:r>
              <a:rPr lang="fr-FR" dirty="0" smtClean="0"/>
              <a:t>Envoi </a:t>
            </a:r>
            <a:r>
              <a:rPr lang="fr-FR" dirty="0"/>
              <a:t>et réception de données (vidéos, photos…),</a:t>
            </a:r>
          </a:p>
          <a:p>
            <a:r>
              <a:rPr lang="fr-FR" dirty="0" smtClean="0"/>
              <a:t>Envoi </a:t>
            </a:r>
            <a:r>
              <a:rPr lang="fr-FR" dirty="0"/>
              <a:t>de données biomédicales (ECG, glycémie,…),</a:t>
            </a:r>
          </a:p>
          <a:p>
            <a:r>
              <a:rPr lang="fr-FR" dirty="0" smtClean="0"/>
              <a:t>Collecte </a:t>
            </a:r>
            <a:r>
              <a:rPr lang="fr-FR" dirty="0"/>
              <a:t>et consultation des informations depuis un terminal mobile (PDA, téléphone </a:t>
            </a:r>
            <a:r>
              <a:rPr lang="fr-FR" dirty="0" smtClean="0"/>
              <a:t>portable, tablette </a:t>
            </a:r>
            <a:r>
              <a:rPr lang="fr-FR" dirty="0"/>
              <a:t>PC),</a:t>
            </a:r>
          </a:p>
          <a:p>
            <a:r>
              <a:rPr lang="fr-FR" dirty="0" smtClean="0"/>
              <a:t>Accès </a:t>
            </a:r>
            <a:r>
              <a:rPr lang="fr-FR" dirty="0"/>
              <a:t>aux informations depuis un site web sécurisé,</a:t>
            </a:r>
          </a:p>
          <a:p>
            <a:pPr marL="0" indent="0">
              <a:buNone/>
            </a:pPr>
            <a:endParaRPr lang="fr-FR" dirty="0"/>
          </a:p>
        </p:txBody>
      </p:sp>
      <p:sp>
        <p:nvSpPr>
          <p:cNvPr id="4" name="Rectangle 3"/>
          <p:cNvSpPr/>
          <p:nvPr/>
        </p:nvSpPr>
        <p:spPr>
          <a:xfrm>
            <a:off x="329588" y="4005064"/>
            <a:ext cx="8610600" cy="1569660"/>
          </a:xfrm>
          <a:prstGeom prst="rect">
            <a:avLst/>
          </a:prstGeom>
        </p:spPr>
        <p:txBody>
          <a:bodyPr wrap="square">
            <a:spAutoFit/>
          </a:bodyPr>
          <a:lstStyle/>
          <a:p>
            <a:r>
              <a:rPr lang="fr-FR" sz="2400" dirty="0" smtClean="0"/>
              <a:t>Adaptation de l’outil aux spécifications des utilisateurs,</a:t>
            </a:r>
          </a:p>
          <a:p>
            <a:r>
              <a:rPr lang="fr-FR" sz="2400" dirty="0" smtClean="0"/>
              <a:t>Interface ergonomique et simple d’utilisation.</a:t>
            </a:r>
          </a:p>
          <a:p>
            <a:r>
              <a:rPr lang="fr-FR" sz="2400" dirty="0" smtClean="0"/>
              <a:t>La solution est par ailleurs très facile d’utilisation, flexible, avec des fonctions d’installation et mise à jour à distance.</a:t>
            </a:r>
            <a:endParaRPr lang="fr-FR" sz="2400" dirty="0"/>
          </a:p>
        </p:txBody>
      </p:sp>
    </p:spTree>
    <p:extLst>
      <p:ext uri="{BB962C8B-B14F-4D97-AF65-F5344CB8AC3E}">
        <p14:creationId xmlns:p14="http://schemas.microsoft.com/office/powerpoint/2010/main" val="141920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a:solidFill>
            <a:srgbClr val="0000FF"/>
          </a:solidFill>
        </p:spPr>
        <p:txBody>
          <a:bodyPr>
            <a:normAutofit fontScale="90000"/>
          </a:bodyPr>
          <a:lstStyle/>
          <a:p>
            <a:pPr lvl="0"/>
            <a:r>
              <a:rPr lang="fr-FR" sz="3600" dirty="0" smtClean="0"/>
              <a:t/>
            </a:r>
            <a:br>
              <a:rPr lang="fr-FR" sz="3600" dirty="0" smtClean="0"/>
            </a:br>
            <a:r>
              <a:rPr lang="fr-FR" sz="3600" b="1" dirty="0" smtClean="0">
                <a:solidFill>
                  <a:schemeClr val="bg1"/>
                </a:solidFill>
              </a:rPr>
              <a:t>Contexte - Infrastructures et connectivité</a:t>
            </a:r>
            <a:br>
              <a:rPr lang="fr-FR" sz="3600" b="1" dirty="0" smtClean="0">
                <a:solidFill>
                  <a:schemeClr val="bg1"/>
                </a:solidFill>
              </a:rPr>
            </a:br>
            <a:endParaRPr lang="fr-FR" b="1" dirty="0">
              <a:solidFill>
                <a:schemeClr val="bg1"/>
              </a:solidFill>
            </a:endParaRPr>
          </a:p>
        </p:txBody>
      </p:sp>
      <p:sp>
        <p:nvSpPr>
          <p:cNvPr id="9" name="ZoneTexte 8"/>
          <p:cNvSpPr txBox="1"/>
          <p:nvPr/>
        </p:nvSpPr>
        <p:spPr>
          <a:xfrm>
            <a:off x="158164" y="4293096"/>
            <a:ext cx="8784976" cy="1815882"/>
          </a:xfrm>
          <a:prstGeom prst="rect">
            <a:avLst/>
          </a:prstGeom>
          <a:noFill/>
        </p:spPr>
        <p:txBody>
          <a:bodyPr wrap="square" rtlCol="0">
            <a:spAutoFit/>
          </a:bodyPr>
          <a:lstStyle/>
          <a:p>
            <a:r>
              <a:rPr lang="fr-FR" sz="1600" b="1" dirty="0"/>
              <a:t>Le Sénégal en chiffres</a:t>
            </a:r>
          </a:p>
          <a:p>
            <a:r>
              <a:rPr lang="fr-FR" sz="1600" dirty="0"/>
              <a:t>• Réseau téléphonique numérisé à 100%</a:t>
            </a:r>
          </a:p>
          <a:p>
            <a:r>
              <a:rPr lang="fr-FR" sz="1600" dirty="0"/>
              <a:t>• 3000 km de fibre optique</a:t>
            </a:r>
          </a:p>
          <a:p>
            <a:r>
              <a:rPr lang="fr-FR" sz="1600" dirty="0"/>
              <a:t>• Réseau national IP (facilite l’interconnexion)</a:t>
            </a:r>
          </a:p>
          <a:p>
            <a:r>
              <a:rPr lang="fr-FR" sz="1600" dirty="0"/>
              <a:t>• Plus de 1.6 Gbit/s de bande passante Internet à l’international</a:t>
            </a:r>
          </a:p>
          <a:p>
            <a:r>
              <a:rPr lang="fr-FR" sz="1600" dirty="0"/>
              <a:t>• Le réseau informatique gouvernemental du Sénégal géré </a:t>
            </a:r>
            <a:r>
              <a:rPr lang="fr-FR" sz="1600" dirty="0" smtClean="0"/>
              <a:t>par l’ADIE </a:t>
            </a:r>
            <a:r>
              <a:rPr lang="fr-FR" sz="1600" dirty="0"/>
              <a:t>(qui sera bientôt présent sur tout le pays en fibre </a:t>
            </a:r>
            <a:r>
              <a:rPr lang="fr-FR" sz="1600" dirty="0" smtClean="0"/>
              <a:t>et sans )</a:t>
            </a:r>
            <a:endParaRPr lang="fr-FR" sz="1600" dirty="0"/>
          </a:p>
        </p:txBody>
      </p:sp>
      <p:pic>
        <p:nvPicPr>
          <p:cNvPr id="2054" name="Picture 6"/>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22175" y="980728"/>
            <a:ext cx="5227115" cy="318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a:xfrm>
            <a:off x="1475656" y="6237312"/>
            <a:ext cx="6840760"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190999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691680" y="6248400"/>
            <a:ext cx="6552728" cy="457200"/>
          </a:xfrm>
        </p:spPr>
        <p:txBody>
          <a:bodyPr/>
          <a:lstStyle/>
          <a:p>
            <a:r>
              <a:rPr lang="fr-FR" dirty="0" smtClean="0"/>
              <a:t>Forum International de la Santé Numérique - Hammamet 2-4 Février 2017</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435229" cy="4543028"/>
          </a:xfrm>
          <a:prstGeom prst="rect">
            <a:avLst/>
          </a:prstGeom>
          <a:solidFill>
            <a:schemeClr val="bg1"/>
          </a:solidFill>
          <a:ln>
            <a:noFill/>
          </a:ln>
          <a:effectLst/>
        </p:spPr>
      </p:pic>
      <p:sp>
        <p:nvSpPr>
          <p:cNvPr id="5" name="ZoneTexte 4"/>
          <p:cNvSpPr txBox="1"/>
          <p:nvPr/>
        </p:nvSpPr>
        <p:spPr>
          <a:xfrm>
            <a:off x="467544" y="1628800"/>
            <a:ext cx="360040" cy="369332"/>
          </a:xfrm>
          <a:prstGeom prst="rect">
            <a:avLst/>
          </a:prstGeom>
          <a:solidFill>
            <a:schemeClr val="bg1">
              <a:lumMod val="85000"/>
            </a:schemeClr>
          </a:solidFill>
        </p:spPr>
        <p:txBody>
          <a:bodyPr wrap="square" rtlCol="0">
            <a:spAutoFit/>
          </a:bodyPr>
          <a:lstStyle/>
          <a:p>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5344"/>
            <a:ext cx="3528392" cy="112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75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032" y="609600"/>
            <a:ext cx="4283968" cy="2027312"/>
          </a:xfrm>
          <a:solidFill>
            <a:srgbClr val="0000FF"/>
          </a:solidFill>
        </p:spPr>
        <p:txBody>
          <a:bodyPr/>
          <a:lstStyle/>
          <a:p>
            <a:r>
              <a:rPr lang="fr-FR" b="1" dirty="0" smtClean="0">
                <a:solidFill>
                  <a:schemeClr val="bg1"/>
                </a:solidFill>
              </a:rPr>
              <a:t>Télé expertise: suivi pied du diabétique </a:t>
            </a:r>
            <a:endParaRPr lang="fr-FR" b="1" dirty="0">
              <a:solidFill>
                <a:schemeClr val="bg1"/>
              </a:solidFill>
            </a:endParaRPr>
          </a:p>
        </p:txBody>
      </p:sp>
      <p:sp>
        <p:nvSpPr>
          <p:cNvPr id="4" name="Espace réservé du pied de page 3"/>
          <p:cNvSpPr>
            <a:spLocks noGrp="1"/>
          </p:cNvSpPr>
          <p:nvPr>
            <p:ph type="ftr" sz="quarter" idx="11"/>
          </p:nvPr>
        </p:nvSpPr>
        <p:spPr>
          <a:xfrm>
            <a:off x="1187624" y="6248400"/>
            <a:ext cx="7344816" cy="457200"/>
          </a:xfrm>
        </p:spPr>
        <p:txBody>
          <a:bodyPr/>
          <a:lstStyle/>
          <a:p>
            <a:r>
              <a:rPr lang="fr-FR" dirty="0" smtClean="0"/>
              <a:t>Forum International de la Santé Numérique - Hammamet 2-4 Février 2017</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25" y="1124744"/>
            <a:ext cx="4460033" cy="38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807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80920" cy="576064"/>
          </a:xfrm>
          <a:solidFill>
            <a:schemeClr val="accent6"/>
          </a:solidFill>
        </p:spPr>
        <p:txBody>
          <a:bodyPr>
            <a:noAutofit/>
          </a:bodyPr>
          <a:lstStyle/>
          <a:p>
            <a:pPr algn="ctr"/>
            <a:r>
              <a:rPr lang="fr-FR" sz="4400" b="1" dirty="0" smtClean="0">
                <a:solidFill>
                  <a:schemeClr val="bg1"/>
                </a:solidFill>
                <a:latin typeface="+mn-lt"/>
                <a:cs typeface="Arial" panose="020B0604020202020204" pitchFamily="34" charset="0"/>
              </a:rPr>
              <a:t>Impact</a:t>
            </a:r>
            <a:endParaRPr lang="fr-FR" sz="4400" b="1" dirty="0">
              <a:solidFill>
                <a:schemeClr val="bg1"/>
              </a:solidFill>
              <a:latin typeface="+mn-lt"/>
              <a:cs typeface="Arial" panose="020B0604020202020204" pitchFamily="34" charset="0"/>
            </a:endParaRPr>
          </a:p>
        </p:txBody>
      </p:sp>
      <p:sp>
        <p:nvSpPr>
          <p:cNvPr id="3" name="Espace réservé du contenu 2"/>
          <p:cNvSpPr>
            <a:spLocks noGrp="1"/>
          </p:cNvSpPr>
          <p:nvPr>
            <p:ph idx="1"/>
          </p:nvPr>
        </p:nvSpPr>
        <p:spPr>
          <a:xfrm>
            <a:off x="373893" y="1484784"/>
            <a:ext cx="8136904" cy="4885897"/>
          </a:xfr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buFont typeface="Wingdings" panose="05000000000000000000" pitchFamily="2" charset="2"/>
              <a:buChar char="q"/>
            </a:pPr>
            <a:endParaRPr lang="fr-FR" sz="2400" b="1" dirty="0"/>
          </a:p>
          <a:p>
            <a:pPr marL="0" indent="0">
              <a:lnSpc>
                <a:spcPct val="150000"/>
              </a:lnSpc>
              <a:buNone/>
            </a:pPr>
            <a:endParaRPr lang="fr-FR" sz="2400" dirty="0"/>
          </a:p>
        </p:txBody>
      </p:sp>
      <p:sp>
        <p:nvSpPr>
          <p:cNvPr id="11" name="Rectangle 10"/>
          <p:cNvSpPr/>
          <p:nvPr/>
        </p:nvSpPr>
        <p:spPr>
          <a:xfrm rot="10800000" flipV="1">
            <a:off x="395536" y="836712"/>
            <a:ext cx="8256895" cy="523220"/>
          </a:xfrm>
          <a:prstGeom prst="rect">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buFont typeface="Wingdings" panose="05000000000000000000" pitchFamily="2" charset="2"/>
              <a:buChar char="q"/>
            </a:pPr>
            <a:r>
              <a:rPr lang="fr-FR" sz="2800" b="1" dirty="0"/>
              <a:t>Type d’aliments consommés </a:t>
            </a:r>
            <a:r>
              <a:rPr lang="fr-FR" sz="2800" b="1" dirty="0" smtClean="0"/>
              <a:t>lors </a:t>
            </a:r>
            <a:r>
              <a:rPr lang="fr-FR" sz="2800" b="1" dirty="0"/>
              <a:t>de l’</a:t>
            </a:r>
            <a:r>
              <a:rPr lang="fr-FR" sz="2800" b="1" dirty="0" err="1"/>
              <a:t>iftar</a:t>
            </a:r>
            <a:endParaRPr lang="fr-FR" sz="2800" b="1" dirty="0"/>
          </a:p>
        </p:txBody>
      </p:sp>
      <p:graphicFrame>
        <p:nvGraphicFramePr>
          <p:cNvPr id="8" name="Espace réservé du contenu 4"/>
          <p:cNvGraphicFramePr>
            <a:graphicFrameLocks/>
          </p:cNvGraphicFramePr>
          <p:nvPr>
            <p:extLst>
              <p:ext uri="{D42A27DB-BD31-4B8C-83A1-F6EECF244321}">
                <p14:modId xmlns:p14="http://schemas.microsoft.com/office/powerpoint/2010/main" val="3398419352"/>
              </p:ext>
            </p:extLst>
          </p:nvPr>
        </p:nvGraphicFramePr>
        <p:xfrm>
          <a:off x="532016" y="1521790"/>
          <a:ext cx="7848001" cy="4535998"/>
        </p:xfrm>
        <a:graphic>
          <a:graphicData uri="http://schemas.openxmlformats.org/drawingml/2006/table">
            <a:tbl>
              <a:tblPr firstRow="1" firstCol="1" bandRow="1">
                <a:tableStyleId>{2D5ABB26-0587-4C30-8999-92F81FD0307C}</a:tableStyleId>
              </a:tblPr>
              <a:tblGrid>
                <a:gridCol w="2326719"/>
                <a:gridCol w="2138509"/>
                <a:gridCol w="1947767"/>
                <a:gridCol w="1435006"/>
              </a:tblGrid>
              <a:tr h="98330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effectLst/>
                        </a:rPr>
                        <a:t>Type d'aliments consommé</a:t>
                      </a:r>
                      <a:endParaRPr lang="fr-FR" sz="2000" b="1" dirty="0" smtClean="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2000" b="1" dirty="0">
                          <a:solidFill>
                            <a:schemeClr val="tx1"/>
                          </a:solidFill>
                          <a:effectLst/>
                        </a:rPr>
                        <a:t>Avant </a:t>
                      </a:r>
                      <a:r>
                        <a:rPr lang="fr-FR" sz="2000" b="1" dirty="0" smtClean="0">
                          <a:solidFill>
                            <a:schemeClr val="tx1"/>
                          </a:solidFill>
                          <a:effectLst/>
                        </a:rPr>
                        <a:t>adhésion</a:t>
                      </a:r>
                      <a:r>
                        <a:rPr lang="fr-FR" sz="2000" b="1" baseline="0" dirty="0" smtClean="0">
                          <a:solidFill>
                            <a:schemeClr val="tx1"/>
                          </a:solidFill>
                          <a:effectLst/>
                        </a:rPr>
                        <a:t> </a:t>
                      </a:r>
                      <a:r>
                        <a:rPr lang="fr-FR" sz="2000" b="1" dirty="0" smtClean="0">
                          <a:solidFill>
                            <a:schemeClr val="tx1"/>
                          </a:solidFill>
                          <a:effectLst/>
                        </a:rPr>
                        <a:t>Effectif </a:t>
                      </a:r>
                      <a:r>
                        <a:rPr lang="fr-FR" sz="2000" b="1" dirty="0">
                          <a:solidFill>
                            <a:schemeClr val="tx1"/>
                          </a:solidFill>
                          <a:effectLst/>
                        </a:rPr>
                        <a:t>n </a:t>
                      </a:r>
                      <a:r>
                        <a:rPr lang="fr-FR" sz="2000" b="1" dirty="0" smtClean="0">
                          <a:solidFill>
                            <a:schemeClr val="tx1"/>
                          </a:solidFill>
                          <a:effectLst/>
                        </a:rPr>
                        <a:t>(%)</a:t>
                      </a:r>
                    </a:p>
                    <a:p>
                      <a:pPr algn="ctr">
                        <a:spcAft>
                          <a:spcPts val="0"/>
                        </a:spcAft>
                      </a:pPr>
                      <a:r>
                        <a:rPr lang="fr-FR" sz="2000" b="1" dirty="0" smtClean="0">
                          <a:solidFill>
                            <a:schemeClr val="tx1"/>
                          </a:solidFill>
                          <a:effectLst/>
                        </a:rPr>
                        <a:t>112</a:t>
                      </a:r>
                      <a:endParaRPr lang="fr-FR" sz="2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2000" b="1" dirty="0">
                          <a:solidFill>
                            <a:schemeClr val="tx1"/>
                          </a:solidFill>
                          <a:effectLst/>
                        </a:rPr>
                        <a:t>Après </a:t>
                      </a:r>
                      <a:r>
                        <a:rPr lang="fr-FR" sz="2000" b="1" dirty="0" smtClean="0">
                          <a:solidFill>
                            <a:schemeClr val="tx1"/>
                          </a:solidFill>
                          <a:effectLst/>
                        </a:rPr>
                        <a:t>adhésion Effectif </a:t>
                      </a:r>
                      <a:r>
                        <a:rPr lang="fr-FR" sz="2000" b="1" dirty="0">
                          <a:solidFill>
                            <a:schemeClr val="tx1"/>
                          </a:solidFill>
                          <a:effectLst/>
                        </a:rPr>
                        <a:t>n </a:t>
                      </a:r>
                      <a:r>
                        <a:rPr lang="fr-FR" sz="2000" b="1" dirty="0" smtClean="0">
                          <a:solidFill>
                            <a:schemeClr val="tx1"/>
                          </a:solidFill>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effectLst/>
                        </a:rPr>
                        <a:t>76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2000" b="1" dirty="0">
                          <a:solidFill>
                            <a:schemeClr val="tx1"/>
                          </a:solidFill>
                          <a:effectLst/>
                        </a:rPr>
                        <a:t>p </a:t>
                      </a:r>
                      <a:r>
                        <a:rPr lang="fr-FR" sz="2000" b="1" dirty="0" smtClean="0">
                          <a:solidFill>
                            <a:schemeClr val="tx1"/>
                          </a:solidFill>
                          <a:effectLst/>
                        </a:rPr>
                        <a:t>value</a:t>
                      </a:r>
                      <a:endParaRPr lang="fr-FR" sz="2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415">
                <a:tc>
                  <a:txBody>
                    <a:bodyPr/>
                    <a:lstStyle/>
                    <a:p>
                      <a:pPr algn="l">
                        <a:spcAft>
                          <a:spcPts val="0"/>
                        </a:spcAft>
                      </a:pPr>
                      <a:r>
                        <a:rPr lang="fr-FR" sz="1700" b="1" dirty="0" smtClean="0">
                          <a:effectLst/>
                        </a:rPr>
                        <a:t>Légumes</a:t>
                      </a:r>
                      <a:endParaRPr lang="fr-FR" sz="1700" b="1" dirty="0" smtClean="0">
                        <a:effectLst/>
                        <a:latin typeface="+mn-lt"/>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700" dirty="0" smtClean="0">
                          <a:effectLst/>
                        </a:rPr>
                        <a:t>75 (66,9)</a:t>
                      </a:r>
                      <a:endParaRPr lang="fr-FR" sz="17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1700" b="1" dirty="0" smtClean="0">
                          <a:effectLst/>
                        </a:rPr>
                        <a:t>65(85,5)</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700" dirty="0">
                          <a:solidFill>
                            <a:srgbClr val="FF0000"/>
                          </a:solidFill>
                          <a:effectLst/>
                        </a:rPr>
                        <a:t>0,0042</a:t>
                      </a:r>
                      <a:endParaRPr lang="fr-FR" sz="17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8415">
                <a:tc>
                  <a:txBody>
                    <a:bodyPr/>
                    <a:lstStyle/>
                    <a:p>
                      <a:pPr algn="l">
                        <a:spcAft>
                          <a:spcPts val="0"/>
                        </a:spcAft>
                      </a:pPr>
                      <a:r>
                        <a:rPr lang="fr-FR" sz="1700" b="1" dirty="0">
                          <a:effectLst/>
                        </a:rPr>
                        <a:t>Fruits</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700" dirty="0" smtClean="0">
                          <a:effectLst/>
                        </a:rPr>
                        <a:t>41 (36,6)</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1700" b="1" dirty="0" smtClean="0">
                          <a:effectLst/>
                        </a:rPr>
                        <a:t>41 (53,9)</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700" dirty="0">
                          <a:solidFill>
                            <a:srgbClr val="FF0000"/>
                          </a:solidFill>
                          <a:effectLst/>
                        </a:rPr>
                        <a:t>0,0186</a:t>
                      </a:r>
                      <a:endParaRPr lang="fr-FR" sz="17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7210">
                <a:tc>
                  <a:txBody>
                    <a:bodyPr/>
                    <a:lstStyle/>
                    <a:p>
                      <a:pPr algn="l">
                        <a:spcAft>
                          <a:spcPts val="0"/>
                        </a:spcAft>
                      </a:pPr>
                      <a:r>
                        <a:rPr lang="fr-FR" sz="1700" b="1" dirty="0">
                          <a:effectLst/>
                        </a:rPr>
                        <a:t>Jus </a:t>
                      </a:r>
                      <a:r>
                        <a:rPr lang="fr-FR" sz="1700" b="1" dirty="0" smtClean="0">
                          <a:effectLst/>
                        </a:rPr>
                        <a:t>fait </a:t>
                      </a:r>
                      <a:r>
                        <a:rPr lang="fr-FR" sz="1700" b="1" dirty="0">
                          <a:effectLst/>
                        </a:rPr>
                        <a:t>maison avec sucre </a:t>
                      </a:r>
                      <a:r>
                        <a:rPr lang="fr-FR" sz="1700" b="1" dirty="0" smtClean="0">
                          <a:effectLst/>
                        </a:rPr>
                        <a:t>industriel</a:t>
                      </a:r>
                      <a:endParaRPr lang="fr-FR" sz="1700" b="1" dirty="0" smtClean="0">
                        <a:effectLst/>
                        <a:latin typeface="+mn-lt"/>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700" dirty="0" smtClean="0">
                          <a:effectLst/>
                        </a:rPr>
                        <a:t>56 (50,5)</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1700" b="1" dirty="0" smtClean="0">
                          <a:effectLst/>
                        </a:rPr>
                        <a:t>0 (0,0)</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700" dirty="0">
                          <a:solidFill>
                            <a:srgbClr val="FF0000"/>
                          </a:solidFill>
                          <a:effectLst/>
                        </a:rPr>
                        <a:t>&lt;0,0001</a:t>
                      </a:r>
                      <a:endParaRPr lang="fr-FR" sz="17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8415">
                <a:tc>
                  <a:txBody>
                    <a:bodyPr/>
                    <a:lstStyle/>
                    <a:p>
                      <a:pPr algn="l">
                        <a:spcAft>
                          <a:spcPts val="0"/>
                        </a:spcAft>
                      </a:pPr>
                      <a:r>
                        <a:rPr lang="fr-FR" sz="1700" b="0" dirty="0" smtClean="0">
                          <a:effectLst/>
                        </a:rPr>
                        <a:t>boisson gazeuse </a:t>
                      </a:r>
                      <a:endParaRPr lang="fr-FR" sz="1700" b="0" dirty="0" smtClean="0">
                        <a:effectLst/>
                        <a:latin typeface="+mn-lt"/>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700" dirty="0" smtClean="0">
                          <a:effectLst/>
                        </a:rPr>
                        <a:t>20 (18)</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1700" b="1" dirty="0" smtClean="0">
                          <a:effectLst/>
                        </a:rPr>
                        <a:t>1  (1,3)</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700" dirty="0">
                          <a:solidFill>
                            <a:srgbClr val="FF0000"/>
                          </a:solidFill>
                          <a:effectLst/>
                        </a:rPr>
                        <a:t>0,0241</a:t>
                      </a:r>
                      <a:endParaRPr lang="fr-FR" sz="17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7210">
                <a:tc>
                  <a:txBody>
                    <a:bodyPr/>
                    <a:lstStyle/>
                    <a:p>
                      <a:pPr algn="l">
                        <a:spcAft>
                          <a:spcPts val="0"/>
                        </a:spcAft>
                      </a:pPr>
                      <a:r>
                        <a:rPr lang="fr-FR" sz="1700" b="0" dirty="0" smtClean="0">
                          <a:effectLst/>
                        </a:rPr>
                        <a:t>jus fait maison avec sucre diabétique</a:t>
                      </a:r>
                      <a:endParaRPr lang="fr-FR" sz="17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700" dirty="0" smtClean="0">
                          <a:effectLst/>
                        </a:rPr>
                        <a:t>5 (4,5)</a:t>
                      </a:r>
                      <a:endParaRPr lang="fr-FR" sz="17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1700" b="1" dirty="0" smtClean="0">
                          <a:effectLst/>
                        </a:rPr>
                        <a:t>36 (47,4)</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700" dirty="0">
                          <a:solidFill>
                            <a:srgbClr val="FF0000"/>
                          </a:solidFill>
                          <a:effectLst/>
                        </a:rPr>
                        <a:t>&lt;0,0001</a:t>
                      </a:r>
                      <a:endParaRPr lang="fr-FR" sz="17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7210">
                <a:tc>
                  <a:txBody>
                    <a:bodyPr/>
                    <a:lstStyle/>
                    <a:p>
                      <a:pPr algn="l">
                        <a:spcAft>
                          <a:spcPts val="0"/>
                        </a:spcAft>
                      </a:pPr>
                      <a:r>
                        <a:rPr lang="fr-FR" sz="1700" b="0" dirty="0">
                          <a:effectLst/>
                        </a:rPr>
                        <a:t>Aucune boisson prise à part l’eau</a:t>
                      </a:r>
                      <a:endParaRPr lang="fr-FR" sz="17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700" dirty="0" smtClean="0">
                          <a:effectLst/>
                        </a:rPr>
                        <a:t>0 (0,0)</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fr-FR" sz="1700" b="1" dirty="0" smtClean="0">
                          <a:effectLst/>
                        </a:rPr>
                        <a:t>32 (42,1)</a:t>
                      </a: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700" dirty="0">
                          <a:solidFill>
                            <a:srgbClr val="FF0000"/>
                          </a:solidFill>
                          <a:effectLst/>
                        </a:rPr>
                        <a:t>&lt;0,0001</a:t>
                      </a:r>
                      <a:endParaRPr lang="fr-FR" sz="17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3581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1700" b="1" dirty="0" smtClean="0">
                          <a:effectLst/>
                        </a:rPr>
                        <a:t>Quantité d’eau bue</a:t>
                      </a:r>
                    </a:p>
                    <a:p>
                      <a:pPr marL="0" marR="0" indent="0" algn="l" defTabSz="685800" rtl="0" eaLnBrk="1" fontAlgn="auto" latinLnBrk="0" hangingPunct="1">
                        <a:lnSpc>
                          <a:spcPct val="100000"/>
                        </a:lnSpc>
                        <a:spcBef>
                          <a:spcPts val="0"/>
                        </a:spcBef>
                        <a:spcAft>
                          <a:spcPts val="0"/>
                        </a:spcAft>
                        <a:buClrTx/>
                        <a:buSzTx/>
                        <a:buFontTx/>
                        <a:buNone/>
                        <a:tabLst/>
                        <a:defRPr/>
                      </a:pPr>
                      <a:r>
                        <a:rPr lang="fr-FR" sz="1700" b="1" dirty="0" smtClean="0">
                          <a:effectLst/>
                        </a:rPr>
                        <a:t>supérieure à 1,5L</a:t>
                      </a:r>
                      <a:endParaRPr lang="fr-FR" sz="1700" b="1" dirty="0" smtClean="0">
                        <a:solidFill>
                          <a:schemeClr val="tx1"/>
                        </a:solidFill>
                        <a:effectLst/>
                        <a:latin typeface="+mn-lt"/>
                        <a:ea typeface="Calibri" panose="020F0502020204030204" pitchFamily="34" charset="0"/>
                        <a:cs typeface="Arial" panose="020B0604020202020204" pitchFamily="34" charset="0"/>
                      </a:endParaRPr>
                    </a:p>
                    <a:p>
                      <a:pPr algn="l">
                        <a:spcAft>
                          <a:spcPts val="0"/>
                        </a:spcAft>
                      </a:pPr>
                      <a:endParaRPr lang="fr-FR" sz="17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700" dirty="0" smtClean="0">
                          <a:effectLst/>
                        </a:rPr>
                        <a:t>98(87,5)</a:t>
                      </a:r>
                      <a:endParaRPr lang="fr-FR" sz="1700" dirty="0" smtClean="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700" b="1" dirty="0" smtClean="0">
                          <a:effectLst/>
                        </a:rPr>
                        <a:t>72(94,7)</a:t>
                      </a:r>
                      <a:endParaRPr lang="fr-FR" sz="1700" b="1" dirty="0" smtClean="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700" dirty="0" smtClean="0">
                          <a:solidFill>
                            <a:srgbClr val="FF0000"/>
                          </a:solidFill>
                          <a:effectLst/>
                        </a:rPr>
                        <a:t>0,0979</a:t>
                      </a:r>
                      <a:endParaRPr lang="fr-FR" sz="1700" b="1" dirty="0" smtClean="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Ellipse 9"/>
          <p:cNvSpPr/>
          <p:nvPr/>
        </p:nvSpPr>
        <p:spPr>
          <a:xfrm>
            <a:off x="5063319" y="2497526"/>
            <a:ext cx="1883383" cy="3452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0323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947192"/>
          </a:xfrm>
          <a:solidFill>
            <a:srgbClr val="0000FF"/>
          </a:solidFill>
        </p:spPr>
        <p:txBody>
          <a:bodyPr>
            <a:normAutofit/>
          </a:bodyPr>
          <a:lstStyle/>
          <a:p>
            <a:r>
              <a:rPr lang="fr-FR" b="1" dirty="0" smtClean="0">
                <a:solidFill>
                  <a:schemeClr val="bg1"/>
                </a:solidFill>
              </a:rPr>
              <a:t>Perspectives et opportunités </a:t>
            </a:r>
            <a:endParaRPr lang="fr-FR" b="1" dirty="0">
              <a:solidFill>
                <a:schemeClr val="bg1"/>
              </a:solidFill>
            </a:endParaRPr>
          </a:p>
        </p:txBody>
      </p:sp>
      <p:sp>
        <p:nvSpPr>
          <p:cNvPr id="3" name="Espace réservé du contenu 2"/>
          <p:cNvSpPr>
            <a:spLocks noGrp="1"/>
          </p:cNvSpPr>
          <p:nvPr>
            <p:ph idx="1"/>
          </p:nvPr>
        </p:nvSpPr>
        <p:spPr>
          <a:xfrm>
            <a:off x="467544" y="1981200"/>
            <a:ext cx="7990656" cy="4114800"/>
          </a:xfrm>
        </p:spPr>
        <p:txBody>
          <a:bodyPr>
            <a:normAutofit fontScale="92500" lnSpcReduction="10000"/>
          </a:bodyPr>
          <a:lstStyle/>
          <a:p>
            <a:pPr marL="0" indent="0">
              <a:buNone/>
            </a:pPr>
            <a:r>
              <a:rPr lang="fr-FR" b="1" dirty="0" smtClean="0">
                <a:solidFill>
                  <a:srgbClr val="0000FF"/>
                </a:solidFill>
              </a:rPr>
              <a:t>Opportunité- L’écosystème du numérique </a:t>
            </a:r>
          </a:p>
          <a:p>
            <a:pPr marL="0" indent="0">
              <a:buNone/>
            </a:pPr>
            <a:r>
              <a:rPr lang="fr-FR" dirty="0" smtClean="0"/>
              <a:t>le </a:t>
            </a:r>
            <a:r>
              <a:rPr lang="fr-FR" dirty="0"/>
              <a:t>Gouvernement s’est engagé dans l’élaboration d’une stratégie </a:t>
            </a:r>
            <a:r>
              <a:rPr lang="fr-FR" dirty="0" smtClean="0"/>
              <a:t>nationale de </a:t>
            </a:r>
            <a:r>
              <a:rPr lang="fr-FR" dirty="0"/>
              <a:t>développement de l’économie numérique, en relation avec les parties </a:t>
            </a:r>
            <a:r>
              <a:rPr lang="fr-FR" dirty="0" smtClean="0"/>
              <a:t>prenantes publiques</a:t>
            </a:r>
            <a:r>
              <a:rPr lang="fr-FR" dirty="0"/>
              <a:t>, privées et la société civile, afin de maintenir sa position de pays </a:t>
            </a:r>
            <a:r>
              <a:rPr lang="fr-FR" dirty="0" smtClean="0"/>
              <a:t>leader innovant</a:t>
            </a:r>
            <a:r>
              <a:rPr lang="fr-FR" dirty="0"/>
              <a:t>, par une utilisation généralisée du numérique à tous les niveaux de la société </a:t>
            </a:r>
            <a:r>
              <a:rPr lang="fr-FR" dirty="0" smtClean="0"/>
              <a:t>:administration</a:t>
            </a:r>
            <a:r>
              <a:rPr lang="fr-FR" dirty="0"/>
              <a:t>, citoyens et entreprises.</a:t>
            </a:r>
          </a:p>
        </p:txBody>
      </p:sp>
      <p:sp>
        <p:nvSpPr>
          <p:cNvPr id="4" name="Espace réservé du pied de page 3"/>
          <p:cNvSpPr>
            <a:spLocks noGrp="1"/>
          </p:cNvSpPr>
          <p:nvPr>
            <p:ph type="ftr" sz="quarter" idx="11"/>
          </p:nvPr>
        </p:nvSpPr>
        <p:spPr>
          <a:xfrm>
            <a:off x="2411760" y="6248400"/>
            <a:ext cx="5904656"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164980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772400" cy="1143000"/>
          </a:xfrm>
          <a:solidFill>
            <a:srgbClr val="0000FF"/>
          </a:solidFill>
        </p:spPr>
        <p:txBody>
          <a:bodyPr>
            <a:normAutofit fontScale="90000"/>
          </a:bodyPr>
          <a:lstStyle/>
          <a:p>
            <a:r>
              <a:rPr lang="it-IT" b="1" dirty="0" smtClean="0">
                <a:solidFill>
                  <a:schemeClr val="bg1"/>
                </a:solidFill>
              </a:rPr>
              <a:t>Oppottunité-  </a:t>
            </a:r>
            <a:r>
              <a:rPr lang="it-IT" b="1" dirty="0">
                <a:solidFill>
                  <a:schemeClr val="bg1"/>
                </a:solidFill>
              </a:rPr>
              <a:t>STRATEGIE « SENEGAL NUMERIQUE 2025 »</a:t>
            </a:r>
            <a:endParaRPr lang="fr-FR" b="1" dirty="0">
              <a:solidFill>
                <a:schemeClr val="bg1"/>
              </a:solidFill>
            </a:endParaRPr>
          </a:p>
        </p:txBody>
      </p:sp>
      <p:sp>
        <p:nvSpPr>
          <p:cNvPr id="3" name="Espace réservé du contenu 2"/>
          <p:cNvSpPr>
            <a:spLocks noGrp="1"/>
          </p:cNvSpPr>
          <p:nvPr>
            <p:ph idx="1"/>
          </p:nvPr>
        </p:nvSpPr>
        <p:spPr>
          <a:xfrm>
            <a:off x="467544" y="2132856"/>
            <a:ext cx="8424936" cy="4525963"/>
          </a:xfrm>
        </p:spPr>
        <p:txBody>
          <a:bodyPr>
            <a:normAutofit lnSpcReduction="10000"/>
          </a:bodyPr>
          <a:lstStyle/>
          <a:p>
            <a:pPr marL="0" indent="0">
              <a:buNone/>
            </a:pPr>
            <a:r>
              <a:rPr lang="fr-FR" dirty="0"/>
              <a:t>vision 2025 est déclinée en trois (3) pré requis fondamentaux, quatre (4) </a:t>
            </a:r>
            <a:r>
              <a:rPr lang="fr-FR" dirty="0" smtClean="0"/>
              <a:t>axes d’intervention </a:t>
            </a:r>
            <a:r>
              <a:rPr lang="fr-FR" dirty="0"/>
              <a:t>prioritaires, un portefeuille de réformes et des projets associés.</a:t>
            </a:r>
          </a:p>
          <a:p>
            <a:pPr marL="0" indent="0">
              <a:buNone/>
            </a:pPr>
            <a:r>
              <a:rPr lang="fr-FR" dirty="0" smtClean="0"/>
              <a:t>Dans </a:t>
            </a:r>
            <a:r>
              <a:rPr lang="fr-FR" dirty="0"/>
              <a:t>ce contexte, </a:t>
            </a:r>
            <a:r>
              <a:rPr lang="fr-FR" dirty="0" smtClean="0"/>
              <a:t>une </a:t>
            </a:r>
            <a:r>
              <a:rPr lang="fr-FR" dirty="0"/>
              <a:t>la feuille de </a:t>
            </a:r>
            <a:r>
              <a:rPr lang="fr-FR" dirty="0" smtClean="0"/>
              <a:t>route a été élaborée, discutée et validée, elle  comporte un budget </a:t>
            </a:r>
            <a:r>
              <a:rPr lang="fr-FR" dirty="0"/>
              <a:t>estimatif </a:t>
            </a:r>
            <a:r>
              <a:rPr lang="fr-FR" dirty="0" smtClean="0"/>
              <a:t>consolidé, un dispositif </a:t>
            </a:r>
            <a:r>
              <a:rPr lang="fr-FR" dirty="0"/>
              <a:t>de </a:t>
            </a:r>
            <a:r>
              <a:rPr lang="fr-FR" dirty="0" smtClean="0"/>
              <a:t>pilotage </a:t>
            </a:r>
            <a:r>
              <a:rPr lang="fr-FR" dirty="0"/>
              <a:t>et de suivi évaluation de </a:t>
            </a:r>
            <a:r>
              <a:rPr lang="fr-FR" dirty="0" smtClean="0"/>
              <a:t>sa </a:t>
            </a:r>
            <a:r>
              <a:rPr lang="fr-FR" dirty="0"/>
              <a:t>mise en </a:t>
            </a:r>
            <a:r>
              <a:rPr lang="fr-FR" dirty="0" smtClean="0"/>
              <a:t>oeuvre</a:t>
            </a:r>
            <a:r>
              <a:rPr lang="fr-FR" dirty="0"/>
              <a:t>.</a:t>
            </a:r>
          </a:p>
        </p:txBody>
      </p:sp>
      <p:sp>
        <p:nvSpPr>
          <p:cNvPr id="4" name="Espace réservé du pied de page 3"/>
          <p:cNvSpPr>
            <a:spLocks noGrp="1"/>
          </p:cNvSpPr>
          <p:nvPr>
            <p:ph type="ftr" sz="quarter" idx="11"/>
          </p:nvPr>
        </p:nvSpPr>
        <p:spPr>
          <a:xfrm>
            <a:off x="2627784" y="6248400"/>
            <a:ext cx="6048672"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1436057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rgbClr val="0000FF"/>
          </a:solidFill>
        </p:spPr>
        <p:txBody>
          <a:bodyPr>
            <a:noAutofit/>
          </a:bodyPr>
          <a:lstStyle/>
          <a:p>
            <a:r>
              <a:rPr lang="it-IT" sz="3200" b="1" dirty="0">
                <a:solidFill>
                  <a:schemeClr val="bg1"/>
                </a:solidFill>
              </a:rPr>
              <a:t>LA STRATEGIE « SENEGAL NUMERIQUE 2025 »</a:t>
            </a:r>
            <a:endParaRPr lang="fr-FR" sz="3200" b="1" dirty="0">
              <a:solidFill>
                <a:schemeClr val="bg1"/>
              </a:solidFill>
            </a:endParaRPr>
          </a:p>
        </p:txBody>
      </p:sp>
      <p:sp>
        <p:nvSpPr>
          <p:cNvPr id="3" name="Espace réservé du contenu 2"/>
          <p:cNvSpPr>
            <a:spLocks noGrp="1"/>
          </p:cNvSpPr>
          <p:nvPr>
            <p:ph idx="1"/>
          </p:nvPr>
        </p:nvSpPr>
        <p:spPr>
          <a:xfrm>
            <a:off x="323528" y="1628800"/>
            <a:ext cx="8568952" cy="4713387"/>
          </a:xfrm>
        </p:spPr>
        <p:txBody>
          <a:bodyPr>
            <a:normAutofit fontScale="32500" lnSpcReduction="20000"/>
          </a:bodyPr>
          <a:lstStyle/>
          <a:p>
            <a:pPr marL="0" indent="0">
              <a:buNone/>
            </a:pPr>
            <a:r>
              <a:rPr lang="fr-FR" sz="6800" dirty="0" smtClean="0"/>
              <a:t>Vision- « </a:t>
            </a:r>
            <a:r>
              <a:rPr lang="fr-FR" sz="6800" dirty="0"/>
              <a:t>En 2025, le numérique pour tous et pour tous les usages </a:t>
            </a:r>
            <a:r>
              <a:rPr lang="fr-FR" sz="6800" dirty="0" smtClean="0"/>
              <a:t>au Sénégal </a:t>
            </a:r>
            <a:r>
              <a:rPr lang="fr-FR" sz="6800" dirty="0"/>
              <a:t>avec un secteur privé dynamique et innovant dans </a:t>
            </a:r>
            <a:r>
              <a:rPr lang="fr-FR" sz="6800" dirty="0" smtClean="0"/>
              <a:t>un écosystème </a:t>
            </a:r>
            <a:r>
              <a:rPr lang="fr-FR" sz="6800" dirty="0"/>
              <a:t>performant </a:t>
            </a:r>
            <a:r>
              <a:rPr lang="fr-FR" sz="6800" dirty="0" smtClean="0"/>
              <a:t>»..</a:t>
            </a:r>
            <a:r>
              <a:rPr lang="fr-FR" sz="6800" dirty="0"/>
              <a:t> La mise en </a:t>
            </a:r>
            <a:r>
              <a:rPr lang="fr-FR" sz="6800" dirty="0" smtClean="0"/>
              <a:t>oeuvre </a:t>
            </a:r>
            <a:r>
              <a:rPr lang="fr-FR" sz="6800" dirty="0"/>
              <a:t>de la Stratégie « Sénégal numérique 2025 » se décline en trois </a:t>
            </a:r>
            <a:r>
              <a:rPr lang="fr-FR" sz="6800" dirty="0" smtClean="0"/>
              <a:t>pré requis </a:t>
            </a:r>
            <a:r>
              <a:rPr lang="fr-FR" sz="6800" dirty="0"/>
              <a:t>fondamentaux et quatre axes d’intervention prioritaires :</a:t>
            </a:r>
          </a:p>
          <a:p>
            <a:r>
              <a:rPr lang="fr-FR" sz="6800" dirty="0" smtClean="0"/>
              <a:t> </a:t>
            </a:r>
            <a:r>
              <a:rPr lang="fr-FR" sz="6800" dirty="0"/>
              <a:t>le cadre juridique et institutionnel ;</a:t>
            </a:r>
          </a:p>
          <a:p>
            <a:r>
              <a:rPr lang="fr-FR" sz="6800" dirty="0" smtClean="0"/>
              <a:t> </a:t>
            </a:r>
            <a:r>
              <a:rPr lang="fr-FR" sz="6800" dirty="0"/>
              <a:t>le capital humain ;</a:t>
            </a:r>
          </a:p>
          <a:p>
            <a:r>
              <a:rPr lang="fr-FR" sz="6800" dirty="0" smtClean="0"/>
              <a:t> </a:t>
            </a:r>
            <a:r>
              <a:rPr lang="fr-FR" sz="6800" dirty="0"/>
              <a:t>la confiance numérique ;</a:t>
            </a:r>
          </a:p>
          <a:p>
            <a:r>
              <a:rPr lang="fr-FR" sz="6800" dirty="0" smtClean="0"/>
              <a:t> </a:t>
            </a:r>
            <a:r>
              <a:rPr lang="fr-FR" sz="6800" dirty="0"/>
              <a:t>un accès ouvert et abordable aux réseaux et services numériques ;</a:t>
            </a:r>
          </a:p>
          <a:p>
            <a:r>
              <a:rPr lang="fr-FR" sz="6800" dirty="0" smtClean="0"/>
              <a:t> </a:t>
            </a:r>
            <a:r>
              <a:rPr lang="fr-FR" sz="6800" dirty="0"/>
              <a:t>une administration connectée au service du citoyen et des entreprises ;</a:t>
            </a:r>
          </a:p>
          <a:p>
            <a:r>
              <a:rPr lang="fr-FR" sz="6800" dirty="0" smtClean="0"/>
              <a:t> </a:t>
            </a:r>
            <a:r>
              <a:rPr lang="fr-FR" sz="6800" dirty="0"/>
              <a:t>la promotion d’une industrie du numérique innovante et créatrice de valeur ;</a:t>
            </a:r>
          </a:p>
          <a:p>
            <a:r>
              <a:rPr lang="fr-FR" sz="6800" dirty="0" smtClean="0"/>
              <a:t> </a:t>
            </a:r>
            <a:r>
              <a:rPr lang="fr-FR" sz="6800" dirty="0"/>
              <a:t>la diffusion du numérique dans les secteurs économiques prioritaire</a:t>
            </a:r>
            <a:r>
              <a:rPr lang="fr-FR" dirty="0"/>
              <a:t>s.</a:t>
            </a:r>
          </a:p>
        </p:txBody>
      </p:sp>
      <p:sp>
        <p:nvSpPr>
          <p:cNvPr id="4" name="Espace réservé du pied de page 3"/>
          <p:cNvSpPr>
            <a:spLocks noGrp="1"/>
          </p:cNvSpPr>
          <p:nvPr>
            <p:ph type="ftr" sz="quarter" idx="11"/>
          </p:nvPr>
        </p:nvSpPr>
        <p:spPr/>
        <p:txBody>
          <a:bodyPr/>
          <a:lstStyle/>
          <a:p>
            <a:r>
              <a:rPr lang="fr-FR" smtClean="0"/>
              <a:t>Forum International de la Santé Numérique - Hammamet 2-4 Février 2017</a:t>
            </a:r>
            <a:endParaRPr lang="fr-FR"/>
          </a:p>
        </p:txBody>
      </p:sp>
    </p:spTree>
    <p:extLst>
      <p:ext uri="{BB962C8B-B14F-4D97-AF65-F5344CB8AC3E}">
        <p14:creationId xmlns:p14="http://schemas.microsoft.com/office/powerpoint/2010/main" val="356004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496944" cy="1080120"/>
          </a:xfrm>
          <a:solidFill>
            <a:srgbClr val="0000FF"/>
          </a:solidFill>
        </p:spPr>
        <p:txBody>
          <a:bodyPr>
            <a:normAutofit fontScale="90000"/>
          </a:bodyPr>
          <a:lstStyle/>
          <a:p>
            <a:r>
              <a:rPr lang="fr-FR" sz="3600" b="1" dirty="0" smtClean="0">
                <a:solidFill>
                  <a:schemeClr val="bg1"/>
                </a:solidFill>
              </a:rPr>
              <a:t/>
            </a:r>
            <a:br>
              <a:rPr lang="fr-FR" sz="3600" b="1" dirty="0" smtClean="0">
                <a:solidFill>
                  <a:schemeClr val="bg1"/>
                </a:solidFill>
              </a:rPr>
            </a:br>
            <a:r>
              <a:rPr lang="fr-FR" sz="3600" b="1" dirty="0">
                <a:solidFill>
                  <a:schemeClr val="bg1"/>
                </a:solidFill>
              </a:rPr>
              <a:t/>
            </a:r>
            <a:br>
              <a:rPr lang="fr-FR" sz="3600" b="1" dirty="0">
                <a:solidFill>
                  <a:schemeClr val="bg1"/>
                </a:solidFill>
              </a:rPr>
            </a:br>
            <a:r>
              <a:rPr lang="fr-FR" sz="3600" b="1" dirty="0" smtClean="0">
                <a:solidFill>
                  <a:schemeClr val="bg1"/>
                </a:solidFill>
              </a:rPr>
              <a:t/>
            </a:r>
            <a:br>
              <a:rPr lang="fr-FR" sz="3600" b="1" dirty="0" smtClean="0">
                <a:solidFill>
                  <a:schemeClr val="bg1"/>
                </a:solidFill>
              </a:rPr>
            </a:br>
            <a:r>
              <a:rPr lang="fr-FR" sz="3100" b="1" dirty="0" smtClean="0">
                <a:solidFill>
                  <a:schemeClr val="bg1"/>
                </a:solidFill>
              </a:rPr>
              <a:t>Plan de développement de l’économie numérique </a:t>
            </a:r>
            <a:br>
              <a:rPr lang="fr-FR" sz="3100" b="1" dirty="0" smtClean="0">
                <a:solidFill>
                  <a:schemeClr val="bg1"/>
                </a:solidFill>
              </a:rPr>
            </a:br>
            <a:r>
              <a:rPr lang="fr-FR" sz="3100" b="1" dirty="0" smtClean="0">
                <a:solidFill>
                  <a:schemeClr val="bg1"/>
                </a:solidFill>
              </a:rPr>
              <a:t>projets à réaliser e-sante – télémédecine</a:t>
            </a:r>
            <a:r>
              <a:rPr lang="fr-FR" sz="3600" b="1" dirty="0" smtClean="0">
                <a:solidFill>
                  <a:schemeClr val="bg1"/>
                </a:solidFill>
              </a:rPr>
              <a:t/>
            </a:r>
            <a:br>
              <a:rPr lang="fr-FR" sz="3600" b="1" dirty="0" smtClean="0">
                <a:solidFill>
                  <a:schemeClr val="bg1"/>
                </a:solidFill>
              </a:rPr>
            </a:br>
            <a:r>
              <a:rPr lang="fr-FR" sz="4800" b="1" dirty="0" smtClean="0">
                <a:solidFill>
                  <a:schemeClr val="bg1"/>
                </a:solidFill>
              </a:rPr>
              <a:t/>
            </a:r>
            <a:br>
              <a:rPr lang="fr-FR" sz="4800" b="1" dirty="0" smtClean="0">
                <a:solidFill>
                  <a:schemeClr val="bg1"/>
                </a:solidFill>
              </a:rPr>
            </a:br>
            <a:endParaRPr lang="fr-FR" b="1" dirty="0">
              <a:solidFill>
                <a:schemeClr val="bg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33581532"/>
              </p:ext>
            </p:extLst>
          </p:nvPr>
        </p:nvGraphicFramePr>
        <p:xfrm>
          <a:off x="395536" y="1628800"/>
          <a:ext cx="8445623" cy="4767952"/>
        </p:xfrm>
        <a:graphic>
          <a:graphicData uri="http://schemas.openxmlformats.org/drawingml/2006/table">
            <a:tbl>
              <a:tblPr firstRow="1" bandRow="1">
                <a:tableStyleId>{5C22544A-7EE6-4342-B048-85BDC9FD1C3A}</a:tableStyleId>
              </a:tblPr>
              <a:tblGrid>
                <a:gridCol w="4507789"/>
                <a:gridCol w="1330167"/>
                <a:gridCol w="1330167"/>
                <a:gridCol w="1277500"/>
              </a:tblGrid>
              <a:tr h="648072">
                <a:tc>
                  <a:txBody>
                    <a:bodyPr/>
                    <a:lstStyle/>
                    <a:p>
                      <a:r>
                        <a:rPr lang="fr-FR" dirty="0" smtClean="0"/>
                        <a:t>Réformes- projets </a:t>
                      </a:r>
                      <a:endParaRPr lang="fr-FR" dirty="0"/>
                    </a:p>
                  </a:txBody>
                  <a:tcPr>
                    <a:solidFill>
                      <a:srgbClr val="0070C0"/>
                    </a:solidFill>
                  </a:tcPr>
                </a:tc>
                <a:tc>
                  <a:txBody>
                    <a:bodyPr/>
                    <a:lstStyle/>
                    <a:p>
                      <a:r>
                        <a:rPr lang="fr-FR" dirty="0" smtClean="0"/>
                        <a:t>Coût (CFA)</a:t>
                      </a:r>
                      <a:endParaRPr lang="fr-FR" dirty="0"/>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Coût (€)</a:t>
                      </a:r>
                    </a:p>
                    <a:p>
                      <a:endParaRPr lang="fr-FR" dirty="0"/>
                    </a:p>
                  </a:txBody>
                  <a:tcPr>
                    <a:solidFill>
                      <a:srgbClr val="0070C0"/>
                    </a:solidFill>
                  </a:tcPr>
                </a:tc>
                <a:tc>
                  <a:txBody>
                    <a:bodyPr/>
                    <a:lstStyle/>
                    <a:p>
                      <a:r>
                        <a:rPr lang="fr-FR" dirty="0" smtClean="0"/>
                        <a:t>Échéance </a:t>
                      </a:r>
                      <a:endParaRPr lang="fr-FR" dirty="0"/>
                    </a:p>
                  </a:txBody>
                  <a:tcPr>
                    <a:solidFill>
                      <a:srgbClr val="0070C0"/>
                    </a:solidFill>
                  </a:tcPr>
                </a:tc>
              </a:tr>
              <a:tr h="370840">
                <a:tc>
                  <a:txBody>
                    <a:bodyPr/>
                    <a:lstStyle/>
                    <a:p>
                      <a:r>
                        <a:rPr lang="fr-FR" b="1" dirty="0" smtClean="0">
                          <a:solidFill>
                            <a:srgbClr val="0000FF"/>
                          </a:solidFill>
                        </a:rPr>
                        <a:t>Projet de mise en place de la Plateforme nationale de gestion des dossiers patients </a:t>
                      </a:r>
                      <a:endParaRPr lang="fr-FR" b="1" dirty="0">
                        <a:solidFill>
                          <a:srgbClr val="0000FF"/>
                        </a:solidFill>
                      </a:endParaRP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00FF"/>
                          </a:solidFill>
                        </a:rPr>
                        <a:t>30 000</a:t>
                      </a:r>
                    </a:p>
                    <a:p>
                      <a:endParaRPr lang="fr-FR" b="1" dirty="0">
                        <a:solidFill>
                          <a:srgbClr val="0000FF"/>
                        </a:solidFill>
                      </a:endParaRPr>
                    </a:p>
                  </a:txBody>
                  <a:tcPr>
                    <a:solidFill>
                      <a:schemeClr val="accent3"/>
                    </a:solidFill>
                  </a:tcPr>
                </a:tc>
                <a:tc>
                  <a:txBody>
                    <a:bodyPr/>
                    <a:lstStyle/>
                    <a:p>
                      <a:r>
                        <a:rPr lang="fr-FR" b="1" dirty="0" smtClean="0">
                          <a:solidFill>
                            <a:srgbClr val="0000FF"/>
                          </a:solidFill>
                        </a:rPr>
                        <a:t>45 692 701 </a:t>
                      </a:r>
                      <a:endParaRPr lang="fr-FR" b="1" dirty="0">
                        <a:solidFill>
                          <a:srgbClr val="0000FF"/>
                        </a:solidFill>
                      </a:endParaRPr>
                    </a:p>
                  </a:txBody>
                  <a:tcPr>
                    <a:solidFill>
                      <a:schemeClr val="accent3"/>
                    </a:solidFill>
                  </a:tcPr>
                </a:tc>
                <a:tc>
                  <a:txBody>
                    <a:bodyPr/>
                    <a:lstStyle/>
                    <a:p>
                      <a:r>
                        <a:rPr lang="fr-FR" sz="1800" b="1" dirty="0" smtClean="0">
                          <a:solidFill>
                            <a:srgbClr val="0000FF"/>
                          </a:solidFill>
                        </a:rPr>
                        <a:t>2017-2025</a:t>
                      </a:r>
                      <a:endParaRPr lang="fr-FR" b="1" dirty="0">
                        <a:solidFill>
                          <a:srgbClr val="0000FF"/>
                        </a:solidFill>
                      </a:endParaRPr>
                    </a:p>
                  </a:txBody>
                  <a:tcPr>
                    <a:solidFill>
                      <a:schemeClr val="accent3"/>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00FF"/>
                          </a:solidFill>
                        </a:rPr>
                        <a:t>Projet de mise en place d‘une carte de santé universelle et sécurisée</a:t>
                      </a:r>
                    </a:p>
                  </a:txBody>
                  <a:tcPr>
                    <a:solidFill>
                      <a:schemeClr val="accent3"/>
                    </a:solidFill>
                  </a:tcPr>
                </a:tc>
                <a:tc>
                  <a:txBody>
                    <a:bodyPr/>
                    <a:lstStyle/>
                    <a:p>
                      <a:r>
                        <a:rPr lang="fr-FR" b="1" dirty="0" smtClean="0">
                          <a:solidFill>
                            <a:srgbClr val="0000FF"/>
                          </a:solidFill>
                        </a:rPr>
                        <a:t>3 000 </a:t>
                      </a:r>
                      <a:endParaRPr lang="fr-FR" b="1" dirty="0">
                        <a:solidFill>
                          <a:srgbClr val="0000FF"/>
                        </a:solidFill>
                      </a:endParaRPr>
                    </a:p>
                  </a:txBody>
                  <a:tcPr>
                    <a:solidFill>
                      <a:schemeClr val="accent3"/>
                    </a:solidFill>
                  </a:tcPr>
                </a:tc>
                <a:tc>
                  <a:txBody>
                    <a:bodyPr/>
                    <a:lstStyle/>
                    <a:p>
                      <a:r>
                        <a:rPr lang="fr-FR" b="1" dirty="0" smtClean="0">
                          <a:solidFill>
                            <a:srgbClr val="0000FF"/>
                          </a:solidFill>
                        </a:rPr>
                        <a:t>4 569 270 </a:t>
                      </a:r>
                      <a:endParaRPr lang="fr-FR" b="1" dirty="0">
                        <a:solidFill>
                          <a:srgbClr val="0000FF"/>
                        </a:solidFill>
                      </a:endParaRPr>
                    </a:p>
                  </a:txBody>
                  <a:tcPr>
                    <a:solidFill>
                      <a:schemeClr val="accent3"/>
                    </a:solidFill>
                  </a:tcPr>
                </a:tc>
                <a:tc>
                  <a:txBody>
                    <a:bodyPr/>
                    <a:lstStyle/>
                    <a:p>
                      <a:r>
                        <a:rPr lang="fr-FR" sz="1800" b="1" smtClean="0">
                          <a:solidFill>
                            <a:srgbClr val="0000FF"/>
                          </a:solidFill>
                        </a:rPr>
                        <a:t>2017-2025</a:t>
                      </a:r>
                      <a:endParaRPr lang="fr-FR" b="1" dirty="0">
                        <a:solidFill>
                          <a:srgbClr val="0000FF"/>
                        </a:solidFill>
                      </a:endParaRPr>
                    </a:p>
                  </a:txBody>
                  <a:tcPr>
                    <a:solidFill>
                      <a:schemeClr val="accent3"/>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00FF"/>
                          </a:solidFill>
                        </a:rPr>
                        <a:t>Projet de développement de la télémédecine (télédiagnostic, téléconsultation…)</a:t>
                      </a:r>
                    </a:p>
                  </a:txBody>
                  <a:tcPr>
                    <a:solidFill>
                      <a:schemeClr val="accent3"/>
                    </a:solidFill>
                  </a:tcPr>
                </a:tc>
                <a:tc>
                  <a:txBody>
                    <a:bodyPr/>
                    <a:lstStyle/>
                    <a:p>
                      <a:r>
                        <a:rPr lang="fr-FR" b="1" dirty="0" smtClean="0">
                          <a:solidFill>
                            <a:srgbClr val="0000FF"/>
                          </a:solidFill>
                        </a:rPr>
                        <a:t>2 000 </a:t>
                      </a:r>
                      <a:endParaRPr lang="fr-FR" b="1" dirty="0">
                        <a:solidFill>
                          <a:srgbClr val="0000FF"/>
                        </a:solidFill>
                      </a:endParaRPr>
                    </a:p>
                  </a:txBody>
                  <a:tcPr>
                    <a:solidFill>
                      <a:schemeClr val="accent3"/>
                    </a:solidFill>
                  </a:tcPr>
                </a:tc>
                <a:tc>
                  <a:txBody>
                    <a:bodyPr/>
                    <a:lstStyle/>
                    <a:p>
                      <a:r>
                        <a:rPr lang="fr-FR" b="1" dirty="0" smtClean="0">
                          <a:solidFill>
                            <a:srgbClr val="0000FF"/>
                          </a:solidFill>
                        </a:rPr>
                        <a:t>3 046 180 </a:t>
                      </a:r>
                      <a:endParaRPr lang="fr-FR" b="1" dirty="0">
                        <a:solidFill>
                          <a:srgbClr val="0000FF"/>
                        </a:solidFill>
                      </a:endParaRPr>
                    </a:p>
                  </a:txBody>
                  <a:tcPr>
                    <a:solidFill>
                      <a:schemeClr val="accent3"/>
                    </a:solidFill>
                  </a:tcPr>
                </a:tc>
                <a:tc>
                  <a:txBody>
                    <a:bodyPr/>
                    <a:lstStyle/>
                    <a:p>
                      <a:r>
                        <a:rPr lang="fr-FR" sz="1800" b="1" smtClean="0">
                          <a:solidFill>
                            <a:srgbClr val="0000FF"/>
                          </a:solidFill>
                        </a:rPr>
                        <a:t>2017-2025</a:t>
                      </a:r>
                      <a:endParaRPr lang="fr-FR" b="1" dirty="0">
                        <a:solidFill>
                          <a:srgbClr val="0000FF"/>
                        </a:solidFill>
                      </a:endParaRPr>
                    </a:p>
                  </a:txBody>
                  <a:tcPr>
                    <a:solidFill>
                      <a:schemeClr val="accent3"/>
                    </a:solidFill>
                  </a:tcPr>
                </a:tc>
              </a:tr>
              <a:tr h="370840">
                <a:tc>
                  <a:txBody>
                    <a:bodyPr/>
                    <a:lstStyle/>
                    <a:p>
                      <a:r>
                        <a:rPr lang="fr-FR" b="1" dirty="0" smtClean="0">
                          <a:solidFill>
                            <a:srgbClr val="0000FF"/>
                          </a:solidFill>
                        </a:rPr>
                        <a:t>Projet de mise en place d'un dispositif de contrôle des médicaments contrefaits </a:t>
                      </a:r>
                    </a:p>
                  </a:txBody>
                  <a:tcPr>
                    <a:solidFill>
                      <a:schemeClr val="accent3"/>
                    </a:solidFill>
                  </a:tcPr>
                </a:tc>
                <a:tc>
                  <a:txBody>
                    <a:bodyPr/>
                    <a:lstStyle/>
                    <a:p>
                      <a:r>
                        <a:rPr lang="fr-FR" b="1" dirty="0" smtClean="0">
                          <a:solidFill>
                            <a:srgbClr val="0000FF"/>
                          </a:solidFill>
                        </a:rPr>
                        <a:t>500</a:t>
                      </a:r>
                      <a:endParaRPr lang="fr-FR" b="1" dirty="0">
                        <a:solidFill>
                          <a:srgbClr val="0000FF"/>
                        </a:solidFill>
                      </a:endParaRPr>
                    </a:p>
                  </a:txBody>
                  <a:tcPr>
                    <a:solidFill>
                      <a:schemeClr val="accent3"/>
                    </a:solidFill>
                  </a:tcPr>
                </a:tc>
                <a:tc>
                  <a:txBody>
                    <a:bodyPr/>
                    <a:lstStyle/>
                    <a:p>
                      <a:r>
                        <a:rPr lang="fr-FR" b="1" dirty="0" smtClean="0">
                          <a:solidFill>
                            <a:srgbClr val="0000FF"/>
                          </a:solidFill>
                        </a:rPr>
                        <a:t>761 545 </a:t>
                      </a:r>
                      <a:endParaRPr lang="fr-FR" b="1" dirty="0">
                        <a:solidFill>
                          <a:srgbClr val="0000FF"/>
                        </a:solidFill>
                      </a:endParaRPr>
                    </a:p>
                  </a:txBody>
                  <a:tcPr>
                    <a:solidFill>
                      <a:schemeClr val="accent3"/>
                    </a:solidFill>
                  </a:tcPr>
                </a:tc>
                <a:tc>
                  <a:txBody>
                    <a:bodyPr/>
                    <a:lstStyle/>
                    <a:p>
                      <a:r>
                        <a:rPr lang="fr-FR" sz="1800" b="1" dirty="0" smtClean="0">
                          <a:solidFill>
                            <a:srgbClr val="0000FF"/>
                          </a:solidFill>
                        </a:rPr>
                        <a:t>2017-2025</a:t>
                      </a:r>
                      <a:endParaRPr lang="fr-FR" b="1" dirty="0">
                        <a:solidFill>
                          <a:srgbClr val="0000FF"/>
                        </a:solidFill>
                      </a:endParaRPr>
                    </a:p>
                  </a:txBody>
                  <a:tcPr>
                    <a:solidFill>
                      <a:schemeClr val="accent3"/>
                    </a:solidFill>
                  </a:tcPr>
                </a:tc>
              </a:tr>
              <a:tr h="370840">
                <a:tc>
                  <a:txBody>
                    <a:bodyPr/>
                    <a:lstStyle/>
                    <a:p>
                      <a:r>
                        <a:rPr lang="fr-FR" b="1" dirty="0" smtClean="0">
                          <a:solidFill>
                            <a:srgbClr val="0000FF"/>
                          </a:solidFill>
                        </a:rPr>
                        <a:t>Projet de mise en place d‘un service de gestion des communications d’urgence</a:t>
                      </a:r>
                    </a:p>
                    <a:p>
                      <a:r>
                        <a:rPr lang="fr-FR" b="1" dirty="0" smtClean="0">
                          <a:solidFill>
                            <a:srgbClr val="0000FF"/>
                          </a:solidFill>
                        </a:rPr>
                        <a:t>pour le suivi des femmes enceintes et des grands malades</a:t>
                      </a:r>
                    </a:p>
                  </a:txBody>
                  <a:tcPr>
                    <a:solidFill>
                      <a:schemeClr val="accent3"/>
                    </a:solidFill>
                  </a:tcPr>
                </a:tc>
                <a:tc>
                  <a:txBody>
                    <a:bodyPr/>
                    <a:lstStyle/>
                    <a:p>
                      <a:r>
                        <a:rPr lang="fr-FR" b="1" dirty="0" smtClean="0">
                          <a:solidFill>
                            <a:srgbClr val="0000FF"/>
                          </a:solidFill>
                        </a:rPr>
                        <a:t>500</a:t>
                      </a:r>
                      <a:endParaRPr lang="fr-FR" b="1" dirty="0">
                        <a:solidFill>
                          <a:srgbClr val="0000FF"/>
                        </a:solidFill>
                      </a:endParaRPr>
                    </a:p>
                  </a:txBody>
                  <a:tcPr>
                    <a:solidFill>
                      <a:schemeClr val="accent3"/>
                    </a:solidFill>
                  </a:tcPr>
                </a:tc>
                <a:tc>
                  <a:txBody>
                    <a:bodyPr/>
                    <a:lstStyle/>
                    <a:p>
                      <a:r>
                        <a:rPr lang="fr-FR" b="1" dirty="0" smtClean="0">
                          <a:solidFill>
                            <a:srgbClr val="0000FF"/>
                          </a:solidFill>
                        </a:rPr>
                        <a:t>761 545 </a:t>
                      </a:r>
                      <a:endParaRPr lang="fr-FR" b="1" dirty="0">
                        <a:solidFill>
                          <a:srgbClr val="0000FF"/>
                        </a:solidFill>
                      </a:endParaRPr>
                    </a:p>
                  </a:txBody>
                  <a:tcPr>
                    <a:solidFill>
                      <a:schemeClr val="accent3"/>
                    </a:solidFill>
                  </a:tcPr>
                </a:tc>
                <a:tc>
                  <a:txBody>
                    <a:bodyPr/>
                    <a:lstStyle/>
                    <a:p>
                      <a:r>
                        <a:rPr lang="fr-FR" sz="1800" b="1" dirty="0" smtClean="0">
                          <a:solidFill>
                            <a:srgbClr val="0000FF"/>
                          </a:solidFill>
                        </a:rPr>
                        <a:t>2017-2025</a:t>
                      </a:r>
                      <a:endParaRPr lang="fr-FR" b="1" dirty="0">
                        <a:solidFill>
                          <a:srgbClr val="0000FF"/>
                        </a:solidFill>
                      </a:endParaRPr>
                    </a:p>
                  </a:txBody>
                  <a:tcPr>
                    <a:solidFill>
                      <a:schemeClr val="accent3"/>
                    </a:solidFill>
                  </a:tcPr>
                </a:tc>
              </a:tr>
              <a:tr h="370840">
                <a:tc>
                  <a:txBody>
                    <a:bodyPr/>
                    <a:lstStyle/>
                    <a:p>
                      <a:r>
                        <a:rPr lang="fr-FR" b="1" dirty="0" smtClean="0">
                          <a:solidFill>
                            <a:srgbClr val="0000FF"/>
                          </a:solidFill>
                        </a:rPr>
                        <a:t>Coût</a:t>
                      </a:r>
                      <a:r>
                        <a:rPr lang="fr-FR" b="1" baseline="0" dirty="0" smtClean="0">
                          <a:solidFill>
                            <a:srgbClr val="0000FF"/>
                          </a:solidFill>
                        </a:rPr>
                        <a:t> estimatif (budget état du Sénégal)</a:t>
                      </a:r>
                      <a:endParaRPr lang="fr-FR" b="1" dirty="0" smtClean="0">
                        <a:solidFill>
                          <a:srgbClr val="0000FF"/>
                        </a:solidFill>
                      </a:endParaRPr>
                    </a:p>
                  </a:txBody>
                  <a:tcPr>
                    <a:solidFill>
                      <a:schemeClr val="accent3"/>
                    </a:solidFill>
                  </a:tcPr>
                </a:tc>
                <a:tc>
                  <a:txBody>
                    <a:bodyPr/>
                    <a:lstStyle/>
                    <a:p>
                      <a:r>
                        <a:rPr lang="fr-FR" b="1" dirty="0" smtClean="0">
                          <a:solidFill>
                            <a:srgbClr val="0000FF"/>
                          </a:solidFill>
                        </a:rPr>
                        <a:t>36</a:t>
                      </a:r>
                      <a:endParaRPr lang="fr-FR" b="1" dirty="0">
                        <a:solidFill>
                          <a:srgbClr val="0000FF"/>
                        </a:solidFill>
                      </a:endParaRPr>
                    </a:p>
                  </a:txBody>
                  <a:tcPr>
                    <a:solidFill>
                      <a:schemeClr val="accent3"/>
                    </a:solidFill>
                  </a:tcPr>
                </a:tc>
                <a:tc>
                  <a:txBody>
                    <a:bodyPr/>
                    <a:lstStyle/>
                    <a:p>
                      <a:r>
                        <a:rPr lang="fr-FR" b="1" dirty="0" smtClean="0">
                          <a:solidFill>
                            <a:srgbClr val="0000FF"/>
                          </a:solidFill>
                        </a:rPr>
                        <a:t>54 831 241</a:t>
                      </a:r>
                      <a:endParaRPr lang="fr-FR" b="1" dirty="0">
                        <a:solidFill>
                          <a:srgbClr val="0000FF"/>
                        </a:solidFill>
                      </a:endParaRPr>
                    </a:p>
                  </a:txBody>
                  <a:tcPr>
                    <a:solidFill>
                      <a:schemeClr val="accent3"/>
                    </a:solidFill>
                  </a:tcPr>
                </a:tc>
                <a:tc>
                  <a:txBody>
                    <a:bodyPr/>
                    <a:lstStyle/>
                    <a:p>
                      <a:endParaRPr lang="fr-FR" b="1" dirty="0">
                        <a:solidFill>
                          <a:srgbClr val="0000FF"/>
                        </a:solidFill>
                      </a:endParaRPr>
                    </a:p>
                  </a:txBody>
                  <a:tcPr>
                    <a:solidFill>
                      <a:schemeClr val="accent3"/>
                    </a:solidFill>
                  </a:tcPr>
                </a:tc>
              </a:tr>
            </a:tbl>
          </a:graphicData>
        </a:graphic>
      </p:graphicFrame>
      <p:sp>
        <p:nvSpPr>
          <p:cNvPr id="3" name="Espace réservé du pied de page 2"/>
          <p:cNvSpPr>
            <a:spLocks noGrp="1"/>
          </p:cNvSpPr>
          <p:nvPr>
            <p:ph type="ftr" sz="quarter" idx="11"/>
          </p:nvPr>
        </p:nvSpPr>
        <p:spPr>
          <a:xfrm>
            <a:off x="2051720" y="6453336"/>
            <a:ext cx="3968080" cy="268139"/>
          </a:xfrm>
        </p:spPr>
        <p:txBody>
          <a:bodyPr/>
          <a:lstStyle/>
          <a:p>
            <a:r>
              <a:rPr lang="fr-FR" smtClean="0"/>
              <a:t>Forum International de la Santé Numérique - Hammamet 2-4 Février 2017</a:t>
            </a:r>
            <a:endParaRPr lang="fr-FR" dirty="0"/>
          </a:p>
        </p:txBody>
      </p:sp>
    </p:spTree>
    <p:extLst>
      <p:ext uri="{BB962C8B-B14F-4D97-AF65-F5344CB8AC3E}">
        <p14:creationId xmlns:p14="http://schemas.microsoft.com/office/powerpoint/2010/main" val="2355991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19256" cy="562074"/>
          </a:xfrm>
          <a:solidFill>
            <a:srgbClr val="0000FF"/>
          </a:solidFill>
        </p:spPr>
        <p:txBody>
          <a:bodyPr>
            <a:normAutofit fontScale="90000"/>
          </a:bodyPr>
          <a:lstStyle/>
          <a:p>
            <a:r>
              <a:rPr lang="fr-FR" b="1" dirty="0" smtClean="0">
                <a:solidFill>
                  <a:schemeClr val="bg1"/>
                </a:solidFill>
              </a:rPr>
              <a:t/>
            </a:r>
            <a:br>
              <a:rPr lang="fr-FR" b="1" dirty="0" smtClean="0">
                <a:solidFill>
                  <a:schemeClr val="bg1"/>
                </a:solidFill>
              </a:rPr>
            </a:br>
            <a:r>
              <a:rPr lang="fr-FR" b="1" dirty="0" smtClean="0">
                <a:solidFill>
                  <a:schemeClr val="bg1"/>
                </a:solidFill>
              </a:rPr>
              <a:t>opportunités –expériences réussies </a:t>
            </a:r>
            <a:br>
              <a:rPr lang="fr-FR" b="1" dirty="0" smtClean="0">
                <a:solidFill>
                  <a:schemeClr val="bg1"/>
                </a:solidFill>
              </a:rPr>
            </a:br>
            <a:endParaRPr lang="fr-FR" b="1" dirty="0">
              <a:solidFill>
                <a:schemeClr val="bg1"/>
              </a:solidFill>
            </a:endParaRPr>
          </a:p>
        </p:txBody>
      </p:sp>
      <p:sp>
        <p:nvSpPr>
          <p:cNvPr id="3" name="Espace réservé du contenu 2"/>
          <p:cNvSpPr>
            <a:spLocks noGrp="1"/>
          </p:cNvSpPr>
          <p:nvPr>
            <p:ph idx="1"/>
          </p:nvPr>
        </p:nvSpPr>
        <p:spPr>
          <a:xfrm>
            <a:off x="467544" y="908720"/>
            <a:ext cx="8496944" cy="5616624"/>
          </a:xfrm>
        </p:spPr>
        <p:txBody>
          <a:bodyPr>
            <a:noAutofit/>
          </a:bodyPr>
          <a:lstStyle/>
          <a:p>
            <a:pPr marL="0" indent="0">
              <a:buNone/>
            </a:pPr>
            <a:r>
              <a:rPr lang="fr-FR" sz="2300" dirty="0" smtClean="0"/>
              <a:t>L’option d’intégration du numérique dans les secteurs prioritaires  vise à favoriser l’efficacité et l’efficience dans trois secteurs: l’administration,  la santé avec la télémédecine et  l’éducation, L’appropriation </a:t>
            </a:r>
            <a:r>
              <a:rPr lang="fr-FR" sz="2300" dirty="0"/>
              <a:t>des TIC est plus </a:t>
            </a:r>
            <a:r>
              <a:rPr lang="fr-FR" sz="2300" dirty="0" smtClean="0"/>
              <a:t>importante dans </a:t>
            </a:r>
            <a:r>
              <a:rPr lang="fr-FR" sz="2300" dirty="0"/>
              <a:t>le domaine de </a:t>
            </a:r>
            <a:r>
              <a:rPr lang="fr-FR" sz="2300" dirty="0" smtClean="0"/>
              <a:t>l’éducation:</a:t>
            </a:r>
          </a:p>
          <a:p>
            <a:pPr marL="0" indent="0">
              <a:buNone/>
            </a:pPr>
            <a:r>
              <a:rPr lang="fr-FR" sz="2300" dirty="0" smtClean="0"/>
              <a:t>Plusieurs ont été mis en œuvre avec succès dans l’enseignement primaire, dans le secondaire et au niveau du supérieur avec:</a:t>
            </a:r>
          </a:p>
          <a:p>
            <a:pPr marL="457200" indent="-457200">
              <a:buFont typeface="+mj-lt"/>
              <a:buAutoNum type="arabicPeriod"/>
            </a:pPr>
            <a:r>
              <a:rPr lang="fr-FR" sz="2300" dirty="0" smtClean="0"/>
              <a:t>La </a:t>
            </a:r>
            <a:r>
              <a:rPr lang="fr-FR" sz="2300" dirty="0"/>
              <a:t>dématérialisation des processus d’inscription </a:t>
            </a:r>
            <a:r>
              <a:rPr lang="fr-FR" sz="2300" dirty="0" smtClean="0"/>
              <a:t>et d’orientation </a:t>
            </a:r>
            <a:r>
              <a:rPr lang="fr-FR" sz="2300" dirty="0"/>
              <a:t>des </a:t>
            </a:r>
            <a:r>
              <a:rPr lang="fr-FR" sz="2300" dirty="0" smtClean="0"/>
              <a:t>bacheliers (</a:t>
            </a:r>
            <a:r>
              <a:rPr lang="fr-FR" sz="2300" dirty="0" smtClean="0">
                <a:hlinkClick r:id="rId2"/>
              </a:rPr>
              <a:t>http://orientation.campusen.sn/</a:t>
            </a:r>
            <a:r>
              <a:rPr lang="fr-FR" sz="2300" dirty="0" smtClean="0"/>
              <a:t>)</a:t>
            </a:r>
          </a:p>
          <a:p>
            <a:pPr marL="457200" indent="-457200">
              <a:buFont typeface="+mj-lt"/>
              <a:buAutoNum type="arabicPeriod"/>
            </a:pPr>
            <a:r>
              <a:rPr lang="fr-FR" sz="2300" dirty="0" smtClean="0"/>
              <a:t>La </a:t>
            </a:r>
            <a:r>
              <a:rPr lang="fr-FR" sz="2300" dirty="0"/>
              <a:t>mise en place d’un réseau national d’éducation et </a:t>
            </a:r>
            <a:r>
              <a:rPr lang="fr-FR" sz="2300" dirty="0" smtClean="0"/>
              <a:t>de recherche </a:t>
            </a:r>
            <a:r>
              <a:rPr lang="fr-FR" sz="2300" dirty="0"/>
              <a:t>avec un accès mutualisé à 2x155 </a:t>
            </a:r>
            <a:r>
              <a:rPr lang="fr-FR" sz="2300" dirty="0" smtClean="0"/>
              <a:t>Mbps- (</a:t>
            </a:r>
            <a:r>
              <a:rPr lang="fr-FR" sz="2300" dirty="0" smtClean="0">
                <a:hlinkClick r:id="rId3"/>
              </a:rPr>
              <a:t>http://snrer.edu.sn/</a:t>
            </a:r>
            <a:r>
              <a:rPr lang="fr-FR" sz="2300" dirty="0"/>
              <a:t>)</a:t>
            </a:r>
            <a:endParaRPr lang="fr-FR" sz="2300" dirty="0" smtClean="0"/>
          </a:p>
          <a:p>
            <a:pPr marL="457200" indent="-457200">
              <a:buFont typeface="+mj-lt"/>
              <a:buAutoNum type="arabicPeriod"/>
            </a:pPr>
            <a:r>
              <a:rPr lang="fr-FR" sz="2300" dirty="0" smtClean="0"/>
              <a:t>Le déploiement </a:t>
            </a:r>
            <a:r>
              <a:rPr lang="fr-FR" sz="2300" dirty="0"/>
              <a:t>au niveau national de l’Université virtuelle du Sénégal (UVS) avec </a:t>
            </a:r>
            <a:r>
              <a:rPr lang="fr-FR" sz="2300" dirty="0" smtClean="0"/>
              <a:t>ses espaces </a:t>
            </a:r>
            <a:r>
              <a:rPr lang="fr-FR" sz="2300" dirty="0"/>
              <a:t>numériques ouverts (ENO) et </a:t>
            </a:r>
            <a:r>
              <a:rPr lang="fr-FR" sz="2300" dirty="0" smtClean="0"/>
              <a:t> l’accès </a:t>
            </a:r>
            <a:r>
              <a:rPr lang="fr-FR" sz="2300" dirty="0"/>
              <a:t>aux bases de données </a:t>
            </a:r>
            <a:r>
              <a:rPr lang="fr-FR" sz="2300" dirty="0" smtClean="0"/>
              <a:t>scientifiques (</a:t>
            </a:r>
            <a:r>
              <a:rPr lang="fr-FR" sz="2300" dirty="0" smtClean="0">
                <a:hlinkClick r:id="rId4"/>
              </a:rPr>
              <a:t>http://www.uvs.sn/</a:t>
            </a:r>
            <a:r>
              <a:rPr lang="fr-FR" sz="2300" dirty="0" smtClean="0"/>
              <a:t>)-</a:t>
            </a:r>
            <a:r>
              <a:rPr lang="fr-FR" sz="2400" dirty="0"/>
              <a:t> 13.000 étudiants attendus en 2017</a:t>
            </a:r>
            <a:endParaRPr lang="fr-FR" sz="2300" dirty="0" smtClean="0"/>
          </a:p>
        </p:txBody>
      </p:sp>
    </p:spTree>
    <p:extLst>
      <p:ext uri="{BB962C8B-B14F-4D97-AF65-F5344CB8AC3E}">
        <p14:creationId xmlns:p14="http://schemas.microsoft.com/office/powerpoint/2010/main" val="370156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a:solidFill>
            <a:srgbClr val="0000FF"/>
          </a:solidFill>
        </p:spPr>
        <p:txBody>
          <a:bodyPr>
            <a:normAutofit fontScale="90000"/>
          </a:bodyPr>
          <a:lstStyle/>
          <a:p>
            <a:r>
              <a:rPr lang="fr-FR" b="1" dirty="0" smtClean="0">
                <a:solidFill>
                  <a:schemeClr val="bg1"/>
                </a:solidFill>
              </a:rPr>
              <a:t>Défis </a:t>
            </a:r>
            <a:endParaRPr lang="fr-FR" b="1" dirty="0">
              <a:solidFill>
                <a:schemeClr val="bg1"/>
              </a:solidFill>
            </a:endParaRPr>
          </a:p>
        </p:txBody>
      </p:sp>
      <p:sp>
        <p:nvSpPr>
          <p:cNvPr id="3" name="Espace réservé du contenu 2"/>
          <p:cNvSpPr>
            <a:spLocks noGrp="1"/>
          </p:cNvSpPr>
          <p:nvPr>
            <p:ph idx="1"/>
          </p:nvPr>
        </p:nvSpPr>
        <p:spPr>
          <a:xfrm>
            <a:off x="251520" y="1052736"/>
            <a:ext cx="8712968" cy="5256584"/>
          </a:xfrm>
        </p:spPr>
        <p:txBody>
          <a:bodyPr>
            <a:noAutofit/>
          </a:bodyPr>
          <a:lstStyle/>
          <a:p>
            <a:pPr marL="0" indent="0">
              <a:buNone/>
            </a:pPr>
            <a:r>
              <a:rPr lang="fr-FR" sz="2200" dirty="0"/>
              <a:t>O</a:t>
            </a:r>
            <a:r>
              <a:rPr lang="fr-FR" sz="2200" dirty="0" smtClean="0"/>
              <a:t>bstacles </a:t>
            </a:r>
            <a:r>
              <a:rPr lang="fr-FR" sz="2200" dirty="0"/>
              <a:t>majeurs sont à lever pour le déploiement rapide de la stratégie e-Santé au Sénégal</a:t>
            </a:r>
            <a:r>
              <a:rPr lang="fr-FR" sz="2200" dirty="0" smtClean="0"/>
              <a:t>.</a:t>
            </a:r>
          </a:p>
          <a:p>
            <a:pPr>
              <a:buFont typeface="+mj-lt"/>
              <a:buAutoNum type="arabicPeriod"/>
            </a:pPr>
            <a:r>
              <a:rPr lang="fr-FR" sz="2200" dirty="0"/>
              <a:t>C</a:t>
            </a:r>
            <a:r>
              <a:rPr lang="fr-FR" sz="2200" dirty="0" smtClean="0"/>
              <a:t>oûts </a:t>
            </a:r>
            <a:r>
              <a:rPr lang="fr-FR" sz="2200" dirty="0"/>
              <a:t>élevés des communications Internet et mobiles, </a:t>
            </a:r>
            <a:endParaRPr lang="fr-FR" sz="2200" dirty="0" smtClean="0"/>
          </a:p>
          <a:p>
            <a:pPr>
              <a:buFont typeface="+mj-lt"/>
              <a:buAutoNum type="arabicPeriod"/>
            </a:pPr>
            <a:r>
              <a:rPr lang="fr-FR" sz="2200" dirty="0"/>
              <a:t>P</a:t>
            </a:r>
            <a:r>
              <a:rPr lang="fr-FR" sz="2200" dirty="0" smtClean="0"/>
              <a:t>ersistance </a:t>
            </a:r>
            <a:r>
              <a:rPr lang="fr-FR" sz="2200" dirty="0"/>
              <a:t>de </a:t>
            </a:r>
            <a:r>
              <a:rPr lang="fr-FR" sz="2200" dirty="0" smtClean="0"/>
              <a:t>déserts numériques (non </a:t>
            </a:r>
            <a:r>
              <a:rPr lang="fr-FR" sz="2200" dirty="0"/>
              <a:t>couvertes par les réseaux mobiles et Internet) </a:t>
            </a:r>
          </a:p>
          <a:p>
            <a:pPr>
              <a:buFont typeface="+mj-lt"/>
              <a:buAutoNum type="arabicPeriod"/>
            </a:pPr>
            <a:r>
              <a:rPr lang="fr-FR" sz="2200" dirty="0" smtClean="0"/>
              <a:t>Dans le contexte de la couverture maladie universelle, problématique de l’identifiant  unique , élément déterminant du Dossier </a:t>
            </a:r>
            <a:r>
              <a:rPr lang="fr-FR" sz="2200" dirty="0"/>
              <a:t>médical informatisé (DMI</a:t>
            </a:r>
            <a:r>
              <a:rPr lang="fr-FR" sz="2200" dirty="0" smtClean="0"/>
              <a:t>). </a:t>
            </a:r>
            <a:endParaRPr lang="fr-FR" sz="2200" dirty="0"/>
          </a:p>
          <a:p>
            <a:pPr>
              <a:buFont typeface="+mj-lt"/>
              <a:buAutoNum type="arabicPeriod"/>
            </a:pPr>
            <a:r>
              <a:rPr lang="fr-FR" sz="2200" dirty="0" smtClean="0"/>
              <a:t>Déploiement des solutions   à travers </a:t>
            </a:r>
            <a:r>
              <a:rPr lang="fr-FR" sz="2200" dirty="0"/>
              <a:t>les infrastructures de l’Etat (ADIE</a:t>
            </a:r>
            <a:r>
              <a:rPr lang="fr-FR" sz="2200" dirty="0" smtClean="0"/>
              <a:t>)</a:t>
            </a:r>
            <a:endParaRPr lang="fr-FR" sz="2200" dirty="0"/>
          </a:p>
          <a:p>
            <a:pPr lvl="0">
              <a:buFont typeface="+mj-lt"/>
              <a:buAutoNum type="arabicPeriod"/>
            </a:pPr>
            <a:r>
              <a:rPr lang="fr-FR" sz="2200" dirty="0" smtClean="0"/>
              <a:t>Protection </a:t>
            </a:r>
            <a:r>
              <a:rPr lang="fr-FR" sz="2200" dirty="0"/>
              <a:t>sans faille des données à caractère personnel avec le respect des procédures </a:t>
            </a:r>
            <a:r>
              <a:rPr lang="fr-FR" sz="2200" dirty="0" smtClean="0"/>
              <a:t>déclaratives à travers les instances du plan stratégique de l’économie numérique (Mise en place  d’une Agence </a:t>
            </a:r>
            <a:r>
              <a:rPr lang="fr-FR" sz="2200" dirty="0"/>
              <a:t>Nationale de la </a:t>
            </a:r>
            <a:r>
              <a:rPr lang="fr-FR" sz="2200" dirty="0" smtClean="0"/>
              <a:t>Cyber sécurité)</a:t>
            </a:r>
            <a:endParaRPr lang="fr-FR" sz="2200" dirty="0"/>
          </a:p>
          <a:p>
            <a:pPr>
              <a:buFont typeface="+mj-lt"/>
              <a:buAutoNum type="arabicPeriod"/>
            </a:pPr>
            <a:endParaRPr lang="fr-FR" sz="2200" dirty="0" smtClean="0"/>
          </a:p>
          <a:p>
            <a:pPr marL="0" indent="0">
              <a:buNone/>
            </a:pPr>
            <a:endParaRPr lang="fr-FR" sz="2200" dirty="0"/>
          </a:p>
          <a:p>
            <a:pPr marL="0" indent="0">
              <a:buNone/>
            </a:pPr>
            <a:endParaRPr lang="fr-FR" sz="2200" dirty="0"/>
          </a:p>
        </p:txBody>
      </p:sp>
      <p:sp>
        <p:nvSpPr>
          <p:cNvPr id="4" name="Espace réservé du pied de page 3"/>
          <p:cNvSpPr>
            <a:spLocks noGrp="1"/>
          </p:cNvSpPr>
          <p:nvPr>
            <p:ph type="ftr" sz="quarter" idx="11"/>
          </p:nvPr>
        </p:nvSpPr>
        <p:spPr>
          <a:xfrm>
            <a:off x="3124200" y="6248400"/>
            <a:ext cx="5624264"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2137923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7108"/>
          </a:xfrm>
          <a:prstGeom prst="rect">
            <a:avLst/>
          </a:prstGeom>
          <a:solidFill>
            <a:srgbClr val="0070C0"/>
          </a:solidFill>
        </p:spPr>
        <p:txBody>
          <a:bodyPr wrap="square">
            <a:spAutoFit/>
          </a:bodyPr>
          <a:lstStyle/>
          <a:p>
            <a:pPr algn="ctr">
              <a:defRPr/>
            </a:pPr>
            <a:r>
              <a:rPr lang="fr-FR" sz="3800" b="1" kern="0" dirty="0" smtClean="0">
                <a:solidFill>
                  <a:schemeClr val="bg1"/>
                </a:solidFill>
              </a:rPr>
              <a:t>Obstacles technologiques</a:t>
            </a:r>
            <a:endParaRPr lang="fr-FR" sz="3800" b="1" kern="0" dirty="0">
              <a:solidFill>
                <a:schemeClr val="bg1"/>
              </a:solidFill>
            </a:endParaRPr>
          </a:p>
        </p:txBody>
      </p:sp>
      <p:sp>
        <p:nvSpPr>
          <p:cNvPr id="4" name="Rectangle 3"/>
          <p:cNvSpPr txBox="1">
            <a:spLocks noChangeArrowheads="1"/>
          </p:cNvSpPr>
          <p:nvPr/>
        </p:nvSpPr>
        <p:spPr>
          <a:xfrm>
            <a:off x="0" y="785794"/>
            <a:ext cx="9144000" cy="5429288"/>
          </a:xfrm>
          <a:prstGeom prst="rect">
            <a:avLst/>
          </a:prstGeom>
        </p:spPr>
        <p:txBody>
          <a:bodyPr anchor="ct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just" eaLnBrk="1" hangingPunct="1">
              <a:lnSpc>
                <a:spcPct val="200000"/>
              </a:lnSpc>
              <a:spcBef>
                <a:spcPts val="0"/>
              </a:spcBef>
              <a:spcAft>
                <a:spcPts val="0"/>
              </a:spcAft>
              <a:buFont typeface="Wingdings" pitchFamily="2" charset="2"/>
              <a:buChar char="v"/>
            </a:pPr>
            <a:r>
              <a:rPr lang="fr-FR" sz="2800" dirty="0" smtClean="0"/>
              <a:t> Coût de la bande passante</a:t>
            </a:r>
          </a:p>
          <a:p>
            <a:pPr marL="0" indent="0" algn="just" eaLnBrk="1" hangingPunct="1">
              <a:lnSpc>
                <a:spcPct val="200000"/>
              </a:lnSpc>
              <a:spcBef>
                <a:spcPts val="0"/>
              </a:spcBef>
              <a:spcAft>
                <a:spcPts val="0"/>
              </a:spcAft>
              <a:buFont typeface="Wingdings" pitchFamily="2" charset="2"/>
              <a:buChar char="v"/>
            </a:pPr>
            <a:r>
              <a:rPr lang="fr-FR" sz="2800" dirty="0" smtClean="0"/>
              <a:t> Alimentation électrique </a:t>
            </a:r>
          </a:p>
          <a:p>
            <a:pPr marL="0" indent="0" algn="just" eaLnBrk="1" hangingPunct="1">
              <a:lnSpc>
                <a:spcPct val="200000"/>
              </a:lnSpc>
              <a:spcBef>
                <a:spcPts val="0"/>
              </a:spcBef>
              <a:spcAft>
                <a:spcPts val="0"/>
              </a:spcAft>
              <a:buFont typeface="Wingdings" pitchFamily="2" charset="2"/>
              <a:buChar char="v"/>
            </a:pPr>
            <a:r>
              <a:rPr lang="fr-FR" sz="2800" dirty="0" smtClean="0"/>
              <a:t> Maintenance</a:t>
            </a:r>
          </a:p>
          <a:p>
            <a:pPr marL="0" indent="0" algn="just" eaLnBrk="1" hangingPunct="1">
              <a:lnSpc>
                <a:spcPct val="200000"/>
              </a:lnSpc>
              <a:spcBef>
                <a:spcPts val="0"/>
              </a:spcBef>
              <a:spcAft>
                <a:spcPts val="0"/>
              </a:spcAft>
              <a:buFont typeface="Wingdings" pitchFamily="2" charset="2"/>
              <a:buChar char="v"/>
            </a:pPr>
            <a:r>
              <a:rPr lang="fr-FR" sz="2800" dirty="0"/>
              <a:t> </a:t>
            </a:r>
            <a:r>
              <a:rPr lang="fr-FR" sz="2800" dirty="0" smtClean="0"/>
              <a:t>Coût des équipements médicaux </a:t>
            </a:r>
            <a:endParaRPr lang="fr-FR" sz="2800" b="1" dirty="0" smtClean="0"/>
          </a:p>
          <a:p>
            <a:pPr eaLnBrk="1" hangingPunct="1">
              <a:lnSpc>
                <a:spcPct val="150000"/>
              </a:lnSpc>
              <a:spcBef>
                <a:spcPct val="20000"/>
              </a:spcBef>
            </a:pPr>
            <a:endParaRPr lang="fr-FR" sz="2800" dirty="0"/>
          </a:p>
        </p:txBody>
      </p:sp>
      <p:sp>
        <p:nvSpPr>
          <p:cNvPr id="2" name="Espace réservé du pied de page 1"/>
          <p:cNvSpPr>
            <a:spLocks noGrp="1"/>
          </p:cNvSpPr>
          <p:nvPr>
            <p:ph type="ftr" sz="quarter" idx="11"/>
          </p:nvPr>
        </p:nvSpPr>
        <p:spPr>
          <a:xfrm>
            <a:off x="2699792" y="6248400"/>
            <a:ext cx="6048672"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3486389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rgbClr val="0000FF"/>
          </a:solidFill>
        </p:spPr>
        <p:txBody>
          <a:bodyPr>
            <a:normAutofit/>
          </a:bodyPr>
          <a:lstStyle/>
          <a:p>
            <a:r>
              <a:rPr lang="fr-FR" b="1" dirty="0" smtClean="0">
                <a:solidFill>
                  <a:schemeClr val="bg1"/>
                </a:solidFill>
              </a:rPr>
              <a:t>Infrastructure - Réseau </a:t>
            </a:r>
            <a:r>
              <a:rPr lang="fr-FR" b="1" dirty="0" err="1" smtClean="0">
                <a:solidFill>
                  <a:schemeClr val="bg1"/>
                </a:solidFill>
              </a:rPr>
              <a:t>esanté</a:t>
            </a:r>
            <a:r>
              <a:rPr lang="fr-FR" b="1" dirty="0" smtClean="0">
                <a:solidFill>
                  <a:schemeClr val="bg1"/>
                </a:solidFill>
              </a:rPr>
              <a:t> </a:t>
            </a:r>
            <a:endParaRPr lang="fr-FR" b="1" dirty="0">
              <a:solidFill>
                <a:schemeClr val="bg1"/>
              </a:solidFill>
            </a:endParaRPr>
          </a:p>
        </p:txBody>
      </p:sp>
      <p:sp>
        <p:nvSpPr>
          <p:cNvPr id="3" name="Espace réservé du contenu 2"/>
          <p:cNvSpPr>
            <a:spLocks noGrp="1"/>
          </p:cNvSpPr>
          <p:nvPr>
            <p:ph idx="1"/>
          </p:nvPr>
        </p:nvSpPr>
        <p:spPr>
          <a:xfrm>
            <a:off x="457200" y="1600200"/>
            <a:ext cx="8363272" cy="4525963"/>
          </a:xfrm>
        </p:spPr>
        <p:txBody>
          <a:bodyPr>
            <a:normAutofit fontScale="77500" lnSpcReduction="20000"/>
          </a:bodyPr>
          <a:lstStyle/>
          <a:p>
            <a:pPr marL="0" indent="0">
              <a:buNone/>
            </a:pPr>
            <a:r>
              <a:rPr lang="fr-FR" dirty="0"/>
              <a:t>D</a:t>
            </a:r>
            <a:r>
              <a:rPr lang="fr-FR" dirty="0" smtClean="0"/>
              <a:t>éveloppement </a:t>
            </a:r>
            <a:r>
              <a:rPr lang="fr-FR" dirty="0"/>
              <a:t>appréciable avec la première phase du projet de l’Intranet </a:t>
            </a:r>
            <a:r>
              <a:rPr lang="fr-FR" dirty="0" smtClean="0"/>
              <a:t>Gouvernemental (  </a:t>
            </a:r>
            <a:r>
              <a:rPr lang="fr-FR" dirty="0"/>
              <a:t>l’Agence de l’informatique de l’Etat </a:t>
            </a:r>
            <a:r>
              <a:rPr lang="fr-FR" dirty="0" smtClean="0"/>
              <a:t>- ADIE</a:t>
            </a:r>
            <a:r>
              <a:rPr lang="fr-FR" dirty="0"/>
              <a:t>). </a:t>
            </a:r>
            <a:endParaRPr lang="fr-FR" dirty="0" smtClean="0"/>
          </a:p>
          <a:p>
            <a:r>
              <a:rPr lang="fr-FR" dirty="0" smtClean="0"/>
              <a:t>Sur </a:t>
            </a:r>
            <a:r>
              <a:rPr lang="fr-FR" dirty="0"/>
              <a:t>les 61 sites identifiés au début du projet, 35 sont actuellement exploitables </a:t>
            </a:r>
            <a:endParaRPr lang="fr-FR" dirty="0" smtClean="0"/>
          </a:p>
          <a:p>
            <a:r>
              <a:rPr lang="fr-FR" dirty="0" smtClean="0"/>
              <a:t>17 </a:t>
            </a:r>
            <a:r>
              <a:rPr lang="fr-FR" dirty="0"/>
              <a:t>autres sites sont prévus dans la phase 2 du projet e-</a:t>
            </a:r>
            <a:r>
              <a:rPr lang="fr-FR" dirty="0" err="1"/>
              <a:t>Gov</a:t>
            </a:r>
            <a:r>
              <a:rPr lang="fr-FR" dirty="0"/>
              <a:t>. </a:t>
            </a:r>
            <a:endParaRPr lang="fr-FR" dirty="0" smtClean="0"/>
          </a:p>
          <a:p>
            <a:r>
              <a:rPr lang="fr-FR" dirty="0" smtClean="0"/>
              <a:t>Elaboration d’un schéma </a:t>
            </a:r>
            <a:r>
              <a:rPr lang="fr-FR" dirty="0"/>
              <a:t>d’interconnexion </a:t>
            </a:r>
            <a:r>
              <a:rPr lang="fr-FR" dirty="0" smtClean="0"/>
              <a:t>du réseau de soins et des services déconcentrés du MSAS: solution à court terme et à des coûts négligeables permettant  </a:t>
            </a:r>
            <a:r>
              <a:rPr lang="fr-FR" dirty="0"/>
              <a:t>au système de santé de déployer des solutions </a:t>
            </a:r>
            <a:r>
              <a:rPr lang="fr-FR" dirty="0" smtClean="0"/>
              <a:t>qui le renforceront durablement</a:t>
            </a:r>
          </a:p>
          <a:p>
            <a:r>
              <a:rPr lang="fr-FR" dirty="0" smtClean="0"/>
              <a:t>Création d’un </a:t>
            </a:r>
            <a:r>
              <a:rPr lang="fr-FR" dirty="0"/>
              <a:t>cadre de gouvernance sanitaire efficiente.</a:t>
            </a:r>
          </a:p>
          <a:p>
            <a:endParaRPr lang="fr-FR" dirty="0"/>
          </a:p>
        </p:txBody>
      </p:sp>
      <p:sp>
        <p:nvSpPr>
          <p:cNvPr id="4" name="Espace réservé du pied de page 3"/>
          <p:cNvSpPr>
            <a:spLocks noGrp="1"/>
          </p:cNvSpPr>
          <p:nvPr>
            <p:ph type="ftr" sz="quarter" idx="11"/>
          </p:nvPr>
        </p:nvSpPr>
        <p:spPr>
          <a:xfrm>
            <a:off x="971600" y="6093296"/>
            <a:ext cx="6984776"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714094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
            <a:ext cx="9144000" cy="928688"/>
          </a:xfrm>
          <a:prstGeom prst="rect">
            <a:avLst/>
          </a:prstGeom>
          <a:solidFill>
            <a:srgbClr val="0070C0"/>
          </a:solidFill>
        </p:spPr>
        <p:txBody>
          <a:bodyPr/>
          <a:lstStyle/>
          <a:p>
            <a:pPr algn="ctr">
              <a:defRPr/>
            </a:pPr>
            <a:r>
              <a:rPr lang="fr-FR" sz="4000" b="1" kern="0" dirty="0" smtClean="0">
                <a:solidFill>
                  <a:schemeClr val="bg1"/>
                </a:solidFill>
                <a:latin typeface="+mj-lt"/>
                <a:ea typeface="+mj-ea"/>
                <a:cs typeface="+mj-cs"/>
              </a:rPr>
              <a:t>Obstacles </a:t>
            </a:r>
            <a:endParaRPr lang="fr-FR" sz="4000" b="1" kern="0" dirty="0">
              <a:solidFill>
                <a:schemeClr val="bg1"/>
              </a:solidFill>
              <a:latin typeface="+mj-lt"/>
              <a:ea typeface="+mj-ea"/>
              <a:cs typeface="+mj-cs"/>
            </a:endParaRPr>
          </a:p>
        </p:txBody>
      </p:sp>
      <p:sp>
        <p:nvSpPr>
          <p:cNvPr id="3" name="Rectangle 3"/>
          <p:cNvSpPr txBox="1">
            <a:spLocks noChangeArrowheads="1"/>
          </p:cNvSpPr>
          <p:nvPr/>
        </p:nvSpPr>
        <p:spPr>
          <a:xfrm>
            <a:off x="107504" y="1196752"/>
            <a:ext cx="9144000" cy="5500687"/>
          </a:xfrm>
          <a:prstGeom prst="rect">
            <a:avLst/>
          </a:prstGeom>
        </p:spPr>
        <p:txBody>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ts val="600"/>
              </a:spcBef>
              <a:spcAft>
                <a:spcPts val="600"/>
              </a:spcAft>
            </a:pPr>
            <a:r>
              <a:rPr lang="fr-FR" sz="2500" dirty="0">
                <a:solidFill>
                  <a:srgbClr val="000099"/>
                </a:solidFill>
              </a:rPr>
              <a:t>   </a:t>
            </a:r>
          </a:p>
          <a:p>
            <a:pPr eaLnBrk="1" hangingPunct="1">
              <a:spcBef>
                <a:spcPts val="600"/>
              </a:spcBef>
              <a:spcAft>
                <a:spcPts val="600"/>
              </a:spcAft>
            </a:pPr>
            <a:r>
              <a:rPr lang="fr-FR" sz="2500" dirty="0">
                <a:solidFill>
                  <a:srgbClr val="000099"/>
                </a:solidFill>
              </a:rPr>
              <a:t> Faiblesse </a:t>
            </a:r>
            <a:r>
              <a:rPr lang="fr-FR" sz="2500" dirty="0" smtClean="0">
                <a:solidFill>
                  <a:srgbClr val="000099"/>
                </a:solidFill>
              </a:rPr>
              <a:t>leadership</a:t>
            </a:r>
            <a:r>
              <a:rPr lang="fr-FR" sz="2500" dirty="0">
                <a:solidFill>
                  <a:srgbClr val="000099"/>
                </a:solidFill>
              </a:rPr>
              <a:t>	      </a:t>
            </a:r>
            <a:r>
              <a:rPr lang="fr-FR" sz="2500" dirty="0" smtClean="0">
                <a:solidFill>
                  <a:srgbClr val="000099"/>
                </a:solidFill>
              </a:rPr>
              <a:t>           Connaissances </a:t>
            </a:r>
            <a:r>
              <a:rPr lang="fr-FR" sz="2500" dirty="0">
                <a:solidFill>
                  <a:srgbClr val="000099"/>
                </a:solidFill>
              </a:rPr>
              <a:t>limitées </a:t>
            </a:r>
            <a:r>
              <a:rPr lang="fr-FR" sz="2500" dirty="0" smtClean="0">
                <a:solidFill>
                  <a:srgbClr val="000099"/>
                </a:solidFill>
              </a:rPr>
              <a:t>en </a:t>
            </a:r>
            <a:r>
              <a:rPr lang="fr-FR" sz="2500" dirty="0" err="1">
                <a:solidFill>
                  <a:srgbClr val="000099"/>
                </a:solidFill>
              </a:rPr>
              <a:t>e</a:t>
            </a:r>
            <a:r>
              <a:rPr lang="fr-FR" sz="2500" dirty="0" err="1" smtClean="0">
                <a:solidFill>
                  <a:srgbClr val="000099"/>
                </a:solidFill>
              </a:rPr>
              <a:t>santé</a:t>
            </a:r>
            <a:endParaRPr lang="fr-FR" sz="2500" dirty="0">
              <a:solidFill>
                <a:srgbClr val="000099"/>
              </a:solidFill>
            </a:endParaRPr>
          </a:p>
          <a:p>
            <a:pPr eaLnBrk="1" hangingPunct="1">
              <a:spcBef>
                <a:spcPts val="600"/>
              </a:spcBef>
              <a:spcAft>
                <a:spcPts val="600"/>
              </a:spcAft>
            </a:pPr>
            <a:r>
              <a:rPr lang="fr-FR" sz="2500" dirty="0">
                <a:solidFill>
                  <a:srgbClr val="000099"/>
                </a:solidFill>
              </a:rPr>
              <a:t> </a:t>
            </a:r>
            <a:r>
              <a:rPr lang="fr-FR" sz="2500" dirty="0" smtClean="0">
                <a:solidFill>
                  <a:srgbClr val="000099"/>
                </a:solidFill>
              </a:rPr>
              <a:t>       </a:t>
            </a:r>
            <a:r>
              <a:rPr lang="fr-FR" sz="2500" dirty="0">
                <a:solidFill>
                  <a:srgbClr val="000099"/>
                </a:solidFill>
              </a:rPr>
              <a:t>et </a:t>
            </a:r>
            <a:r>
              <a:rPr lang="fr-FR" sz="2500" dirty="0" smtClean="0">
                <a:solidFill>
                  <a:srgbClr val="000099"/>
                </a:solidFill>
              </a:rPr>
              <a:t>coordination                    </a:t>
            </a:r>
            <a:r>
              <a:rPr lang="fr-FR" sz="2500" dirty="0">
                <a:solidFill>
                  <a:srgbClr val="000099"/>
                </a:solidFill>
              </a:rPr>
              <a:t>(politiques et professionnels </a:t>
            </a:r>
            <a:r>
              <a:rPr lang="fr-FR" sz="2500" dirty="0" smtClean="0">
                <a:solidFill>
                  <a:srgbClr val="000099"/>
                </a:solidFill>
              </a:rPr>
              <a:t>de santé)</a:t>
            </a:r>
            <a:endParaRPr lang="fr-FR" sz="2500" dirty="0">
              <a:solidFill>
                <a:srgbClr val="000099"/>
              </a:solidFill>
            </a:endParaRPr>
          </a:p>
          <a:p>
            <a:pPr eaLnBrk="1" hangingPunct="1">
              <a:spcBef>
                <a:spcPts val="600"/>
              </a:spcBef>
              <a:spcAft>
                <a:spcPts val="600"/>
              </a:spcAft>
            </a:pPr>
            <a:endParaRPr lang="fr-FR" sz="2500" dirty="0">
              <a:solidFill>
                <a:srgbClr val="000099"/>
              </a:solidFill>
            </a:endParaRPr>
          </a:p>
          <a:p>
            <a:pPr eaLnBrk="1" hangingPunct="1">
              <a:spcBef>
                <a:spcPts val="600"/>
              </a:spcBef>
              <a:spcAft>
                <a:spcPts val="600"/>
              </a:spcAft>
            </a:pPr>
            <a:r>
              <a:rPr lang="fr-FR" sz="2500" dirty="0">
                <a:solidFill>
                  <a:srgbClr val="000099"/>
                </a:solidFill>
              </a:rPr>
              <a:t>      Nombreux acteurs                         Conception et planification</a:t>
            </a:r>
          </a:p>
          <a:p>
            <a:pPr eaLnBrk="1" hangingPunct="1">
              <a:spcBef>
                <a:spcPts val="600"/>
              </a:spcBef>
              <a:spcAft>
                <a:spcPts val="600"/>
              </a:spcAft>
            </a:pPr>
            <a:r>
              <a:rPr lang="fr-FR" sz="2500" dirty="0">
                <a:solidFill>
                  <a:srgbClr val="000099"/>
                </a:solidFill>
              </a:rPr>
              <a:t>      Projets fragmentés                                     inadéquates</a:t>
            </a:r>
          </a:p>
          <a:p>
            <a:pPr eaLnBrk="1" hangingPunct="1">
              <a:spcBef>
                <a:spcPts val="600"/>
              </a:spcBef>
              <a:spcAft>
                <a:spcPts val="600"/>
              </a:spcAft>
            </a:pPr>
            <a:endParaRPr lang="fr-FR" sz="2500" dirty="0">
              <a:solidFill>
                <a:srgbClr val="000099"/>
              </a:solidFill>
            </a:endParaRPr>
          </a:p>
          <a:p>
            <a:pPr eaLnBrk="1" hangingPunct="1">
              <a:spcBef>
                <a:spcPts val="600"/>
              </a:spcBef>
              <a:spcAft>
                <a:spcPts val="600"/>
              </a:spcAft>
            </a:pPr>
            <a:r>
              <a:rPr lang="fr-FR" sz="2500" dirty="0">
                <a:solidFill>
                  <a:srgbClr val="000099"/>
                </a:solidFill>
              </a:rPr>
              <a:t>               </a:t>
            </a:r>
            <a:r>
              <a:rPr lang="fr-FR" sz="2500" b="1" dirty="0">
                <a:solidFill>
                  <a:srgbClr val="000099"/>
                </a:solidFill>
              </a:rPr>
              <a:t>Enjeu</a:t>
            </a:r>
            <a:r>
              <a:rPr lang="fr-FR" sz="2500" dirty="0">
                <a:solidFill>
                  <a:srgbClr val="000099"/>
                </a:solidFill>
              </a:rPr>
              <a:t>				      </a:t>
            </a:r>
            <a:r>
              <a:rPr lang="fr-FR" sz="2500" b="1" dirty="0">
                <a:solidFill>
                  <a:srgbClr val="000099"/>
                </a:solidFill>
              </a:rPr>
              <a:t>Enjeu</a:t>
            </a:r>
          </a:p>
          <a:p>
            <a:pPr eaLnBrk="1" hangingPunct="1">
              <a:spcBef>
                <a:spcPts val="600"/>
              </a:spcBef>
              <a:spcAft>
                <a:spcPts val="600"/>
              </a:spcAft>
            </a:pPr>
            <a:r>
              <a:rPr lang="fr-FR" sz="2500" dirty="0">
                <a:solidFill>
                  <a:srgbClr val="000099"/>
                </a:solidFill>
              </a:rPr>
              <a:t>        Forte coordination                  Formation aux concepts et outils</a:t>
            </a:r>
          </a:p>
          <a:p>
            <a:pPr eaLnBrk="1" hangingPunct="1">
              <a:spcBef>
                <a:spcPts val="600"/>
              </a:spcBef>
              <a:spcAft>
                <a:spcPts val="600"/>
              </a:spcAft>
            </a:pPr>
            <a:r>
              <a:rPr lang="fr-FR" sz="2500" dirty="0">
                <a:solidFill>
                  <a:srgbClr val="000099"/>
                </a:solidFill>
              </a:rPr>
              <a:t>              Nationale                                      de télémédecine     </a:t>
            </a:r>
          </a:p>
        </p:txBody>
      </p:sp>
      <p:sp>
        <p:nvSpPr>
          <p:cNvPr id="23557" name="Flèche vers le bas 12"/>
          <p:cNvSpPr>
            <a:spLocks noChangeArrowheads="1"/>
          </p:cNvSpPr>
          <p:nvPr/>
        </p:nvSpPr>
        <p:spPr bwMode="auto">
          <a:xfrm>
            <a:off x="6429375" y="2832210"/>
            <a:ext cx="142875" cy="452774"/>
          </a:xfrm>
          <a:prstGeom prst="downArrow">
            <a:avLst>
              <a:gd name="adj1" fmla="val 50000"/>
              <a:gd name="adj2" fmla="val 49969"/>
            </a:avLst>
          </a:prstGeom>
          <a:solidFill>
            <a:srgbClr val="0000FF"/>
          </a:solidFill>
          <a:ln w="9525">
            <a:solidFill>
              <a:schemeClr val="tx1"/>
            </a:solidFill>
            <a:miter lim="800000"/>
            <a:headEnd/>
            <a:tailEnd/>
          </a:ln>
          <a:extLst/>
        </p:spPr>
        <p:txBody>
          <a:bodyPr wrap="none"/>
          <a:lstStyle/>
          <a:p>
            <a:endParaRPr lang="fr-FR"/>
          </a:p>
        </p:txBody>
      </p:sp>
      <p:sp>
        <p:nvSpPr>
          <p:cNvPr id="9" name="Flèche vers le bas 12"/>
          <p:cNvSpPr>
            <a:spLocks noChangeArrowheads="1"/>
          </p:cNvSpPr>
          <p:nvPr/>
        </p:nvSpPr>
        <p:spPr bwMode="auto">
          <a:xfrm>
            <a:off x="1547664" y="2760194"/>
            <a:ext cx="142875" cy="452774"/>
          </a:xfrm>
          <a:prstGeom prst="downArrow">
            <a:avLst>
              <a:gd name="adj1" fmla="val 50000"/>
              <a:gd name="adj2" fmla="val 49969"/>
            </a:avLst>
          </a:prstGeom>
          <a:solidFill>
            <a:srgbClr val="0000FF"/>
          </a:solidFill>
          <a:ln w="9525">
            <a:solidFill>
              <a:schemeClr val="tx1"/>
            </a:solidFill>
            <a:miter lim="800000"/>
            <a:headEnd/>
            <a:tailEnd/>
          </a:ln>
          <a:extLst/>
        </p:spPr>
        <p:txBody>
          <a:bodyPr wrap="none"/>
          <a:lstStyle/>
          <a:p>
            <a:endParaRPr lang="fr-FR"/>
          </a:p>
        </p:txBody>
      </p:sp>
      <p:sp>
        <p:nvSpPr>
          <p:cNvPr id="10" name="Flèche vers le bas 12"/>
          <p:cNvSpPr>
            <a:spLocks noChangeArrowheads="1"/>
          </p:cNvSpPr>
          <p:nvPr/>
        </p:nvSpPr>
        <p:spPr bwMode="auto">
          <a:xfrm>
            <a:off x="6458399" y="4437112"/>
            <a:ext cx="142875" cy="452774"/>
          </a:xfrm>
          <a:prstGeom prst="downArrow">
            <a:avLst>
              <a:gd name="adj1" fmla="val 50000"/>
              <a:gd name="adj2" fmla="val 49969"/>
            </a:avLst>
          </a:prstGeom>
          <a:solidFill>
            <a:srgbClr val="0000FF"/>
          </a:solidFill>
          <a:ln w="9525">
            <a:solidFill>
              <a:schemeClr val="tx1"/>
            </a:solidFill>
            <a:miter lim="800000"/>
            <a:headEnd/>
            <a:tailEnd/>
          </a:ln>
          <a:extLst/>
        </p:spPr>
        <p:txBody>
          <a:bodyPr wrap="none"/>
          <a:lstStyle/>
          <a:p>
            <a:endParaRPr lang="fr-FR"/>
          </a:p>
        </p:txBody>
      </p:sp>
      <p:sp>
        <p:nvSpPr>
          <p:cNvPr id="11" name="Flèche vers le bas 12"/>
          <p:cNvSpPr>
            <a:spLocks noChangeArrowheads="1"/>
          </p:cNvSpPr>
          <p:nvPr/>
        </p:nvSpPr>
        <p:spPr bwMode="auto">
          <a:xfrm>
            <a:off x="1690539" y="4365104"/>
            <a:ext cx="142875" cy="452774"/>
          </a:xfrm>
          <a:prstGeom prst="downArrow">
            <a:avLst>
              <a:gd name="adj1" fmla="val 50000"/>
              <a:gd name="adj2" fmla="val 49969"/>
            </a:avLst>
          </a:prstGeom>
          <a:solidFill>
            <a:srgbClr val="0000FF"/>
          </a:solidFill>
          <a:ln w="9525">
            <a:solidFill>
              <a:schemeClr val="tx1"/>
            </a:solidFill>
            <a:miter lim="800000"/>
            <a:headEnd/>
            <a:tailEnd/>
          </a:ln>
          <a:extLst/>
        </p:spPr>
        <p:txBody>
          <a:bodyPr wrap="none"/>
          <a:lstStyle/>
          <a:p>
            <a:endParaRPr lang="fr-FR"/>
          </a:p>
        </p:txBody>
      </p:sp>
    </p:spTree>
    <p:extLst>
      <p:ext uri="{BB962C8B-B14F-4D97-AF65-F5344CB8AC3E}">
        <p14:creationId xmlns:p14="http://schemas.microsoft.com/office/powerpoint/2010/main" val="4164648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975594"/>
          </a:xfrm>
          <a:prstGeom prst="rect">
            <a:avLst/>
          </a:prstGeom>
          <a:solidFill>
            <a:srgbClr val="0070C0"/>
          </a:solidFill>
        </p:spPr>
        <p:txBody>
          <a:bodyPr/>
          <a:lstStyle/>
          <a:p>
            <a:pPr algn="ctr">
              <a:defRPr/>
            </a:pPr>
            <a:r>
              <a:rPr lang="fr-FR" sz="4000" b="1" kern="0" dirty="0">
                <a:solidFill>
                  <a:schemeClr val="bg1"/>
                </a:solidFill>
                <a:latin typeface="+mj-lt"/>
                <a:ea typeface="+mj-ea"/>
                <a:cs typeface="+mj-cs"/>
              </a:rPr>
              <a:t>CONCLUSION</a:t>
            </a:r>
          </a:p>
        </p:txBody>
      </p:sp>
      <p:sp>
        <p:nvSpPr>
          <p:cNvPr id="3" name="Rectangle 3"/>
          <p:cNvSpPr txBox="1">
            <a:spLocks noChangeArrowheads="1"/>
          </p:cNvSpPr>
          <p:nvPr/>
        </p:nvSpPr>
        <p:spPr>
          <a:xfrm>
            <a:off x="0" y="1428750"/>
            <a:ext cx="9001125" cy="1928813"/>
          </a:xfrm>
          <a:prstGeom prst="rect">
            <a:avLst/>
          </a:prstGeom>
        </p:spPr>
        <p:txBody>
          <a:bodyPr anchor="ctr"/>
          <a:lstStyle/>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a:p>
            <a:pPr marL="169863" indent="20638" algn="just">
              <a:spcBef>
                <a:spcPts val="0"/>
              </a:spcBef>
              <a:spcAft>
                <a:spcPts val="0"/>
              </a:spcAft>
              <a:defRPr/>
            </a:pPr>
            <a:endParaRPr lang="fr-FR" sz="3200" kern="0" dirty="0">
              <a:solidFill>
                <a:srgbClr val="000099"/>
              </a:solidFill>
              <a:latin typeface="+mn-lt"/>
              <a:ea typeface="+mn-ea"/>
            </a:endParaRPr>
          </a:p>
        </p:txBody>
      </p:sp>
      <p:sp>
        <p:nvSpPr>
          <p:cNvPr id="11" name="Rectangle 10"/>
          <p:cNvSpPr/>
          <p:nvPr/>
        </p:nvSpPr>
        <p:spPr>
          <a:xfrm>
            <a:off x="0" y="997260"/>
            <a:ext cx="9144000" cy="5478423"/>
          </a:xfrm>
          <a:prstGeom prst="rect">
            <a:avLst/>
          </a:prstGeom>
        </p:spPr>
        <p:txBody>
          <a:bodyPr>
            <a:spAutoFit/>
          </a:bodyPr>
          <a:lstStyle/>
          <a:p>
            <a:r>
              <a:rPr lang="fr-FR" sz="2600" dirty="0" smtClean="0">
                <a:solidFill>
                  <a:srgbClr val="000099"/>
                </a:solidFill>
              </a:rPr>
              <a:t>Esanté = Innovation dans la  </a:t>
            </a:r>
            <a:r>
              <a:rPr lang="fr-FR" sz="2600" dirty="0">
                <a:solidFill>
                  <a:srgbClr val="000099"/>
                </a:solidFill>
              </a:rPr>
              <a:t>pratique </a:t>
            </a:r>
            <a:r>
              <a:rPr lang="fr-FR" sz="2600" dirty="0" smtClean="0">
                <a:solidFill>
                  <a:srgbClr val="000099"/>
                </a:solidFill>
              </a:rPr>
              <a:t>médicale </a:t>
            </a:r>
            <a:endParaRPr lang="fr-FR" sz="2600" dirty="0">
              <a:solidFill>
                <a:srgbClr val="000099"/>
              </a:solidFill>
            </a:endParaRPr>
          </a:p>
          <a:p>
            <a:pPr marL="169863" indent="-169863"/>
            <a:r>
              <a:rPr lang="fr-FR" sz="2600" dirty="0">
                <a:solidFill>
                  <a:srgbClr val="000099"/>
                </a:solidFill>
              </a:rPr>
              <a:t>   </a:t>
            </a:r>
            <a:r>
              <a:rPr lang="fr-FR" sz="2600" dirty="0" smtClean="0">
                <a:solidFill>
                  <a:srgbClr val="000099"/>
                </a:solidFill>
              </a:rPr>
              <a:t>                            </a:t>
            </a:r>
            <a:endParaRPr lang="fr-FR" sz="2600" dirty="0">
              <a:solidFill>
                <a:srgbClr val="000099"/>
              </a:solidFill>
            </a:endParaRPr>
          </a:p>
          <a:p>
            <a:pPr marL="169863" indent="-169863"/>
            <a:endParaRPr lang="fr-FR" sz="1000" dirty="0">
              <a:solidFill>
                <a:srgbClr val="000099"/>
              </a:solidFill>
            </a:endParaRPr>
          </a:p>
          <a:p>
            <a:pPr marL="169863" indent="-169863"/>
            <a:r>
              <a:rPr lang="fr-FR" sz="2600" dirty="0">
                <a:solidFill>
                  <a:srgbClr val="000099"/>
                </a:solidFill>
              </a:rPr>
              <a:t>                     </a:t>
            </a:r>
            <a:r>
              <a:rPr lang="fr-FR" sz="2600" dirty="0" smtClean="0">
                <a:solidFill>
                  <a:srgbClr val="000099"/>
                </a:solidFill>
              </a:rPr>
              <a:t>Réponse au Déficit de l’Offre de soins </a:t>
            </a:r>
            <a:endParaRPr lang="fr-FR" sz="2600" dirty="0">
              <a:solidFill>
                <a:srgbClr val="000099"/>
              </a:solidFill>
            </a:endParaRPr>
          </a:p>
          <a:p>
            <a:pPr marL="169863" indent="-169863"/>
            <a:endParaRPr lang="fr-FR" sz="1000" dirty="0">
              <a:solidFill>
                <a:srgbClr val="000099"/>
              </a:solidFill>
            </a:endParaRPr>
          </a:p>
          <a:p>
            <a:pPr marL="169863" indent="-169863"/>
            <a:endParaRPr lang="fr-FR" sz="2600" dirty="0">
              <a:solidFill>
                <a:srgbClr val="000099"/>
              </a:solidFill>
            </a:endParaRPr>
          </a:p>
          <a:p>
            <a:pPr marL="169863" indent="-169863"/>
            <a:r>
              <a:rPr lang="fr-FR" sz="2600" dirty="0">
                <a:solidFill>
                  <a:srgbClr val="000099"/>
                </a:solidFill>
              </a:rPr>
              <a:t>      efficacité  </a:t>
            </a:r>
            <a:r>
              <a:rPr lang="fr-FR" sz="2600" dirty="0" smtClean="0">
                <a:solidFill>
                  <a:srgbClr val="000099"/>
                </a:solidFill>
              </a:rPr>
              <a:t>et efficience                                 coûts </a:t>
            </a:r>
            <a:r>
              <a:rPr lang="fr-FR" sz="2600" dirty="0">
                <a:solidFill>
                  <a:srgbClr val="000099"/>
                </a:solidFill>
              </a:rPr>
              <a:t>prestations</a:t>
            </a:r>
          </a:p>
          <a:p>
            <a:pPr marL="169863" indent="-169863"/>
            <a:endParaRPr lang="fr-FR" sz="2600" dirty="0">
              <a:solidFill>
                <a:srgbClr val="000099"/>
              </a:solidFill>
            </a:endParaRPr>
          </a:p>
          <a:p>
            <a:pPr marL="169863" indent="-169863"/>
            <a:r>
              <a:rPr lang="fr-FR" sz="2600" dirty="0" smtClean="0">
                <a:solidFill>
                  <a:srgbClr val="000099"/>
                </a:solidFill>
              </a:rPr>
              <a:t>                          Accessibilité </a:t>
            </a:r>
            <a:r>
              <a:rPr lang="fr-FR" sz="2600" dirty="0">
                <a:solidFill>
                  <a:srgbClr val="000099"/>
                </a:solidFill>
              </a:rPr>
              <a:t>; </a:t>
            </a:r>
            <a:r>
              <a:rPr lang="fr-FR" sz="2600" dirty="0" smtClean="0">
                <a:solidFill>
                  <a:srgbClr val="000099"/>
                </a:solidFill>
              </a:rPr>
              <a:t>Equité </a:t>
            </a:r>
            <a:r>
              <a:rPr lang="fr-FR" sz="2600" dirty="0">
                <a:solidFill>
                  <a:srgbClr val="000099"/>
                </a:solidFill>
              </a:rPr>
              <a:t>de l</a:t>
            </a:r>
            <a:r>
              <a:rPr lang="ja-JP" altLang="fr-FR" sz="2600" dirty="0">
                <a:solidFill>
                  <a:srgbClr val="000099"/>
                </a:solidFill>
              </a:rPr>
              <a:t>’</a:t>
            </a:r>
            <a:r>
              <a:rPr lang="fr-FR" sz="2600" dirty="0">
                <a:solidFill>
                  <a:srgbClr val="000099"/>
                </a:solidFill>
              </a:rPr>
              <a:t>offre de </a:t>
            </a:r>
            <a:r>
              <a:rPr lang="fr-FR" sz="2600" dirty="0" smtClean="0">
                <a:solidFill>
                  <a:srgbClr val="000099"/>
                </a:solidFill>
              </a:rPr>
              <a:t>soins </a:t>
            </a:r>
          </a:p>
          <a:p>
            <a:pPr marL="169863" indent="-169863"/>
            <a:r>
              <a:rPr lang="fr-FR" sz="2600" dirty="0">
                <a:solidFill>
                  <a:srgbClr val="000099"/>
                </a:solidFill>
              </a:rPr>
              <a:t> </a:t>
            </a:r>
            <a:r>
              <a:rPr lang="fr-FR" sz="2600" dirty="0" smtClean="0">
                <a:solidFill>
                  <a:srgbClr val="000099"/>
                </a:solidFill>
              </a:rPr>
              <a:t>                               (</a:t>
            </a:r>
            <a:r>
              <a:rPr lang="fr-FR" sz="2600" dirty="0">
                <a:solidFill>
                  <a:srgbClr val="000099"/>
                </a:solidFill>
              </a:rPr>
              <a:t>Carte </a:t>
            </a:r>
            <a:r>
              <a:rPr lang="fr-FR" sz="2600" dirty="0" smtClean="0">
                <a:solidFill>
                  <a:srgbClr val="000099"/>
                </a:solidFill>
              </a:rPr>
              <a:t>Sanitaire)</a:t>
            </a:r>
          </a:p>
          <a:p>
            <a:pPr marL="169863" indent="-169863"/>
            <a:r>
              <a:rPr lang="fr-FR" sz="2600" dirty="0">
                <a:solidFill>
                  <a:srgbClr val="000099"/>
                </a:solidFill>
              </a:rPr>
              <a:t> </a:t>
            </a:r>
            <a:r>
              <a:rPr lang="fr-FR" sz="2600" dirty="0" smtClean="0">
                <a:solidFill>
                  <a:srgbClr val="000099"/>
                </a:solidFill>
              </a:rPr>
              <a:t> </a:t>
            </a:r>
          </a:p>
          <a:p>
            <a:pPr marL="169863" indent="-169863"/>
            <a:r>
              <a:rPr lang="fr-FR" sz="2600" b="1" dirty="0" smtClean="0">
                <a:solidFill>
                  <a:srgbClr val="000099"/>
                </a:solidFill>
              </a:rPr>
              <a:t>Préalables: Nécessité </a:t>
            </a:r>
            <a:r>
              <a:rPr lang="fr-FR" sz="2600" b="1" dirty="0">
                <a:solidFill>
                  <a:srgbClr val="000099"/>
                </a:solidFill>
              </a:rPr>
              <a:t>engagement politique, infrastructures, O</a:t>
            </a:r>
            <a:r>
              <a:rPr lang="fr-FR" sz="2600" b="1" dirty="0" smtClean="0">
                <a:solidFill>
                  <a:srgbClr val="000099"/>
                </a:solidFill>
              </a:rPr>
              <a:t>rganisation </a:t>
            </a:r>
            <a:r>
              <a:rPr lang="fr-FR" sz="2600" b="1" dirty="0" smtClean="0">
                <a:solidFill>
                  <a:srgbClr val="000099"/>
                </a:solidFill>
                <a:sym typeface="Wingdings" pitchFamily="2" charset="2"/>
              </a:rPr>
              <a:t>             e-gouvernance; </a:t>
            </a:r>
            <a:r>
              <a:rPr lang="fr-FR" sz="2600" b="1" dirty="0" smtClean="0">
                <a:solidFill>
                  <a:srgbClr val="0000FF"/>
                </a:solidFill>
              </a:rPr>
              <a:t>éthique, jurisprudence</a:t>
            </a:r>
            <a:r>
              <a:rPr lang="fr-FR" sz="2600" b="1" dirty="0" smtClean="0">
                <a:solidFill>
                  <a:srgbClr val="FF0000"/>
                </a:solidFill>
                <a:latin typeface="Calibri"/>
                <a:ea typeface="+mj-ea"/>
                <a:cs typeface="+mj-cs"/>
              </a:rPr>
              <a:t>, </a:t>
            </a:r>
            <a:r>
              <a:rPr lang="fr-FR" sz="2600" b="1" dirty="0" smtClean="0">
                <a:solidFill>
                  <a:srgbClr val="000099"/>
                </a:solidFill>
                <a:sym typeface="Wingdings" pitchFamily="2" charset="2"/>
              </a:rPr>
              <a:t>modèle économique  (pérennisation)</a:t>
            </a:r>
            <a:endParaRPr lang="fr-FR" sz="2600" dirty="0">
              <a:solidFill>
                <a:srgbClr val="000099"/>
              </a:solidFill>
            </a:endParaRPr>
          </a:p>
          <a:p>
            <a:pPr marL="169863" indent="-169863" algn="just"/>
            <a:endParaRPr lang="fr-FR" dirty="0">
              <a:solidFill>
                <a:srgbClr val="000099"/>
              </a:solidFill>
            </a:endParaRPr>
          </a:p>
        </p:txBody>
      </p:sp>
      <p:cxnSp>
        <p:nvCxnSpPr>
          <p:cNvPr id="27653" name="Connecteur droit avec flèche 12"/>
          <p:cNvCxnSpPr>
            <a:cxnSpLocks noChangeShapeType="1"/>
          </p:cNvCxnSpPr>
          <p:nvPr/>
        </p:nvCxnSpPr>
        <p:spPr bwMode="auto">
          <a:xfrm flipV="1">
            <a:off x="467544" y="2691748"/>
            <a:ext cx="0" cy="505550"/>
          </a:xfrm>
          <a:prstGeom prst="straightConnector1">
            <a:avLst/>
          </a:prstGeom>
          <a:noFill/>
          <a:ln w="63500">
            <a:solidFill>
              <a:srgbClr val="0000FF"/>
            </a:solidFill>
            <a:miter lim="800000"/>
            <a:headEnd/>
            <a:tailEnd type="arrow" w="med" len="med"/>
          </a:ln>
        </p:spPr>
      </p:cxnSp>
      <p:cxnSp>
        <p:nvCxnSpPr>
          <p:cNvPr id="27654" name="Connecteur droit avec flèche 14"/>
          <p:cNvCxnSpPr>
            <a:cxnSpLocks noChangeShapeType="1"/>
          </p:cNvCxnSpPr>
          <p:nvPr/>
        </p:nvCxnSpPr>
        <p:spPr bwMode="auto">
          <a:xfrm>
            <a:off x="8748464" y="3078176"/>
            <a:ext cx="0" cy="558774"/>
          </a:xfrm>
          <a:prstGeom prst="straightConnector1">
            <a:avLst/>
          </a:prstGeom>
          <a:noFill/>
          <a:ln w="63500">
            <a:solidFill>
              <a:srgbClr val="0000FF"/>
            </a:solidFill>
            <a:miter lim="800000"/>
            <a:headEnd/>
            <a:tailEnd type="arrow" w="med" len="med"/>
          </a:ln>
        </p:spPr>
      </p:cxnSp>
      <p:cxnSp>
        <p:nvCxnSpPr>
          <p:cNvPr id="27655" name="Connecteur droit avec flèche 17"/>
          <p:cNvCxnSpPr>
            <a:cxnSpLocks noChangeShapeType="1"/>
          </p:cNvCxnSpPr>
          <p:nvPr/>
        </p:nvCxnSpPr>
        <p:spPr bwMode="auto">
          <a:xfrm rot="5400000">
            <a:off x="3858416" y="1700077"/>
            <a:ext cx="428625" cy="1587"/>
          </a:xfrm>
          <a:prstGeom prst="straightConnector1">
            <a:avLst/>
          </a:prstGeom>
          <a:noFill/>
          <a:ln w="63500">
            <a:solidFill>
              <a:srgbClr val="0000FF"/>
            </a:solidFill>
            <a:miter lim="800000"/>
            <a:headEnd/>
            <a:tailEnd type="arrow" w="med" len="med"/>
          </a:ln>
        </p:spPr>
      </p:cxnSp>
      <p:cxnSp>
        <p:nvCxnSpPr>
          <p:cNvPr id="27656" name="Connecteur droit avec flèche 19"/>
          <p:cNvCxnSpPr>
            <a:cxnSpLocks noChangeShapeType="1"/>
          </p:cNvCxnSpPr>
          <p:nvPr/>
        </p:nvCxnSpPr>
        <p:spPr bwMode="auto">
          <a:xfrm flipH="1">
            <a:off x="3306118" y="2530561"/>
            <a:ext cx="1265882" cy="322375"/>
          </a:xfrm>
          <a:prstGeom prst="straightConnector1">
            <a:avLst/>
          </a:prstGeom>
          <a:noFill/>
          <a:ln w="63500">
            <a:solidFill>
              <a:srgbClr val="0000FF"/>
            </a:solidFill>
            <a:miter lim="800000"/>
            <a:headEnd/>
            <a:tailEnd type="arrow" w="med" len="med"/>
          </a:ln>
        </p:spPr>
      </p:cxnSp>
      <p:cxnSp>
        <p:nvCxnSpPr>
          <p:cNvPr id="27657" name="Connecteur droit avec flèche 24"/>
          <p:cNvCxnSpPr>
            <a:cxnSpLocks noChangeShapeType="1"/>
          </p:cNvCxnSpPr>
          <p:nvPr/>
        </p:nvCxnSpPr>
        <p:spPr bwMode="auto">
          <a:xfrm>
            <a:off x="4572000" y="2564904"/>
            <a:ext cx="65651" cy="1264789"/>
          </a:xfrm>
          <a:prstGeom prst="straightConnector1">
            <a:avLst/>
          </a:prstGeom>
          <a:noFill/>
          <a:ln w="63500">
            <a:solidFill>
              <a:srgbClr val="0000FF"/>
            </a:solidFill>
            <a:miter lim="800000"/>
            <a:headEnd/>
            <a:tailEnd type="arrow" w="med" len="med"/>
          </a:ln>
        </p:spPr>
      </p:cxnSp>
      <p:cxnSp>
        <p:nvCxnSpPr>
          <p:cNvPr id="27658" name="Connecteur droit avec flèche 26"/>
          <p:cNvCxnSpPr>
            <a:cxnSpLocks noChangeShapeType="1"/>
          </p:cNvCxnSpPr>
          <p:nvPr/>
        </p:nvCxnSpPr>
        <p:spPr bwMode="auto">
          <a:xfrm>
            <a:off x="4572000" y="2530561"/>
            <a:ext cx="1584176" cy="578726"/>
          </a:xfrm>
          <a:prstGeom prst="straightConnector1">
            <a:avLst/>
          </a:prstGeom>
          <a:noFill/>
          <a:ln w="63500">
            <a:solidFill>
              <a:srgbClr val="0000FF"/>
            </a:solidFill>
            <a:miter lim="800000"/>
            <a:headEnd/>
            <a:tailEnd type="arrow" w="med" len="med"/>
          </a:ln>
        </p:spPr>
      </p:cxnSp>
      <p:sp>
        <p:nvSpPr>
          <p:cNvPr id="18" name="Flèche droite à entaille 17"/>
          <p:cNvSpPr/>
          <p:nvPr/>
        </p:nvSpPr>
        <p:spPr bwMode="auto">
          <a:xfrm>
            <a:off x="2241952" y="5445224"/>
            <a:ext cx="864096" cy="144016"/>
          </a:xfrm>
          <a:prstGeom prst="notchedRightArrow">
            <a:avLst/>
          </a:prstGeom>
          <a:solidFill>
            <a:srgbClr val="0000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2186163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071678"/>
            <a:ext cx="9144000" cy="2143140"/>
          </a:xfrm>
          <a:prstGeom prst="rect">
            <a:avLst/>
          </a:prstGeom>
        </p:spPr>
        <p:txBody>
          <a:bodyPr/>
          <a:lstStyle/>
          <a:p>
            <a:pPr algn="ctr">
              <a:defRPr/>
            </a:pPr>
            <a:r>
              <a:rPr lang="fr-FR" sz="9800" b="1" kern="0" dirty="0">
                <a:solidFill>
                  <a:srgbClr val="0033CC"/>
                </a:solidFill>
                <a:latin typeface="+mj-lt"/>
                <a:ea typeface="+mj-ea"/>
                <a:cs typeface="+mj-cs"/>
              </a:rPr>
              <a:t>MERCI</a:t>
            </a:r>
          </a:p>
        </p:txBody>
      </p:sp>
      <p:sp>
        <p:nvSpPr>
          <p:cNvPr id="3" name="Espace réservé du pied de page 2"/>
          <p:cNvSpPr>
            <a:spLocks noGrp="1"/>
          </p:cNvSpPr>
          <p:nvPr>
            <p:ph type="ftr" sz="quarter" idx="11"/>
          </p:nvPr>
        </p:nvSpPr>
        <p:spPr>
          <a:xfrm>
            <a:off x="1435832" y="6165304"/>
            <a:ext cx="6272336"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413188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214290"/>
            <a:ext cx="9144000" cy="857250"/>
          </a:xfrm>
          <a:prstGeom prst="rect">
            <a:avLst/>
          </a:prstGeom>
        </p:spPr>
        <p:txBody>
          <a:bodyPr/>
          <a:lstStyle/>
          <a:p>
            <a:pPr algn="ctr">
              <a:defRPr/>
            </a:pPr>
            <a:endParaRPr lang="fr-FR" sz="4000" b="1" kern="0" dirty="0">
              <a:solidFill>
                <a:srgbClr val="FF00FF"/>
              </a:solidFill>
              <a:latin typeface="+mj-lt"/>
              <a:ea typeface="+mj-ea"/>
              <a:cs typeface="+mj-cs"/>
            </a:endParaRPr>
          </a:p>
        </p:txBody>
      </p:sp>
      <p:sp>
        <p:nvSpPr>
          <p:cNvPr id="4" name="Titre 1"/>
          <p:cNvSpPr txBox="1">
            <a:spLocks/>
          </p:cNvSpPr>
          <p:nvPr/>
        </p:nvSpPr>
        <p:spPr bwMode="auto">
          <a:xfrm>
            <a:off x="161764" y="170380"/>
            <a:ext cx="8820472" cy="1026372"/>
          </a:xfrm>
          <a:prstGeom prst="rect">
            <a:avLst/>
          </a:prstGeom>
          <a:solidFill>
            <a:srgbClr val="0070C0"/>
          </a:solidFill>
          <a:ln w="12700">
            <a:solidFill>
              <a:schemeClr val="tx1"/>
            </a:solid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ctr" eaLnBrk="0" hangingPunct="0">
              <a:defRPr/>
            </a:pPr>
            <a:r>
              <a:rPr lang="fr-FR" sz="3600" b="1" kern="0" dirty="0" smtClean="0">
                <a:solidFill>
                  <a:schemeClr val="bg1"/>
                </a:solidFill>
              </a:rPr>
              <a:t>Etat du </a:t>
            </a:r>
            <a:r>
              <a:rPr lang="fr-FR" sz="3600" b="1" kern="0" dirty="0" err="1" smtClean="0">
                <a:solidFill>
                  <a:schemeClr val="bg1"/>
                </a:solidFill>
              </a:rPr>
              <a:t>backbone</a:t>
            </a:r>
            <a:r>
              <a:rPr lang="fr-FR" sz="3600" b="1" kern="0" dirty="0" smtClean="0">
                <a:solidFill>
                  <a:schemeClr val="bg1"/>
                </a:solidFill>
              </a:rPr>
              <a:t> fibre optique au Sénégal 2016</a:t>
            </a: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1520" y="1257726"/>
            <a:ext cx="7985144" cy="5521274"/>
          </a:xfrm>
          <a:prstGeom prst="rect">
            <a:avLst/>
          </a:prstGeom>
        </p:spPr>
      </p:pic>
    </p:spTree>
    <p:extLst>
      <p:ext uri="{BB962C8B-B14F-4D97-AF65-F5344CB8AC3E}">
        <p14:creationId xmlns:p14="http://schemas.microsoft.com/office/powerpoint/2010/main" val="2440014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214290"/>
            <a:ext cx="9144000" cy="857250"/>
          </a:xfrm>
          <a:prstGeom prst="rect">
            <a:avLst/>
          </a:prstGeom>
        </p:spPr>
        <p:txBody>
          <a:bodyPr/>
          <a:lstStyle/>
          <a:p>
            <a:pPr algn="ctr">
              <a:defRPr/>
            </a:pPr>
            <a:endParaRPr lang="fr-FR" sz="4000" b="1" kern="0" dirty="0">
              <a:solidFill>
                <a:srgbClr val="FF00FF"/>
              </a:solidFill>
              <a:latin typeface="+mj-lt"/>
              <a:ea typeface="+mj-ea"/>
              <a:cs typeface="+mj-cs"/>
            </a:endParaRPr>
          </a:p>
        </p:txBody>
      </p:sp>
      <p:sp>
        <p:nvSpPr>
          <p:cNvPr id="4" name="Titre 1"/>
          <p:cNvSpPr txBox="1">
            <a:spLocks/>
          </p:cNvSpPr>
          <p:nvPr/>
        </p:nvSpPr>
        <p:spPr bwMode="auto">
          <a:xfrm>
            <a:off x="161764" y="170380"/>
            <a:ext cx="8820472" cy="1098380"/>
          </a:xfrm>
          <a:prstGeom prst="rect">
            <a:avLst/>
          </a:prstGeom>
          <a:solidFill>
            <a:srgbClr val="0070C0"/>
          </a:solidFill>
          <a:ln w="12700">
            <a:solidFill>
              <a:schemeClr val="tx1"/>
            </a:solid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ctr" eaLnBrk="0" hangingPunct="0">
              <a:defRPr/>
            </a:pPr>
            <a:r>
              <a:rPr lang="fr-FR" sz="3600" b="1" kern="0" dirty="0" smtClean="0">
                <a:solidFill>
                  <a:schemeClr val="bg1"/>
                </a:solidFill>
              </a:rPr>
              <a:t>RESAU ADIE – Agence de l’informatique de l’Etat 2016</a:t>
            </a: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28600" y="1340768"/>
            <a:ext cx="8686800" cy="5372100"/>
          </a:xfrm>
          <a:prstGeom prst="rect">
            <a:avLst/>
          </a:prstGeom>
        </p:spPr>
      </p:pic>
    </p:spTree>
    <p:extLst>
      <p:ext uri="{BB962C8B-B14F-4D97-AF65-F5344CB8AC3E}">
        <p14:creationId xmlns:p14="http://schemas.microsoft.com/office/powerpoint/2010/main" val="4193079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7772400" cy="1143000"/>
          </a:xfrm>
          <a:solidFill>
            <a:srgbClr val="0000FF"/>
          </a:solidFill>
        </p:spPr>
        <p:txBody>
          <a:bodyPr>
            <a:noAutofit/>
          </a:bodyPr>
          <a:lstStyle/>
          <a:p>
            <a:r>
              <a:rPr lang="fr-FR" sz="2400" b="1" dirty="0" smtClean="0">
                <a:solidFill>
                  <a:schemeClr val="bg1"/>
                </a:solidFill>
              </a:rPr>
              <a:t>Enjeux 1- mettre en œuvre des plans d’action </a:t>
            </a:r>
            <a:br>
              <a:rPr lang="fr-FR" sz="2400" b="1" dirty="0" smtClean="0">
                <a:solidFill>
                  <a:schemeClr val="bg1"/>
                </a:solidFill>
              </a:rPr>
            </a:br>
            <a:r>
              <a:rPr lang="fr-FR" sz="2400" b="1" dirty="0" smtClean="0">
                <a:solidFill>
                  <a:schemeClr val="bg1"/>
                </a:solidFill>
              </a:rPr>
              <a:t>des plans stratégiques en informatique et en e-santé  </a:t>
            </a:r>
            <a:endParaRPr lang="fr-FR" sz="3200" b="1" dirty="0">
              <a:solidFill>
                <a:schemeClr val="bg1"/>
              </a:solidFill>
            </a:endParaRPr>
          </a:p>
        </p:txBody>
      </p:sp>
      <p:sp>
        <p:nvSpPr>
          <p:cNvPr id="3" name="Espace réservé du contenu 2"/>
          <p:cNvSpPr>
            <a:spLocks noGrp="1"/>
          </p:cNvSpPr>
          <p:nvPr>
            <p:ph idx="1"/>
          </p:nvPr>
        </p:nvSpPr>
        <p:spPr>
          <a:xfrm>
            <a:off x="323528" y="1700808"/>
            <a:ext cx="8373616" cy="4709120"/>
          </a:xfrm>
        </p:spPr>
        <p:txBody>
          <a:bodyPr>
            <a:normAutofit fontScale="70000" lnSpcReduction="20000"/>
          </a:bodyPr>
          <a:lstStyle/>
          <a:p>
            <a:pPr marL="514350" indent="-514350">
              <a:buFont typeface="+mj-lt"/>
              <a:buAutoNum type="arabicPeriod"/>
            </a:pPr>
            <a:r>
              <a:rPr lang="fr-FR" dirty="0" smtClean="0"/>
              <a:t>Elaboration </a:t>
            </a:r>
            <a:r>
              <a:rPr lang="fr-FR" dirty="0"/>
              <a:t>du Plan directeur informatique du MSAS </a:t>
            </a:r>
            <a:r>
              <a:rPr lang="fr-FR" dirty="0" smtClean="0"/>
              <a:t>2015- 2019 c’est un </a:t>
            </a:r>
            <a:r>
              <a:rPr lang="fr-FR" dirty="0"/>
              <a:t>levier puissant sur lequel la stratégie e-Santé </a:t>
            </a:r>
            <a:r>
              <a:rPr lang="fr-FR" dirty="0" smtClean="0"/>
              <a:t>peut se greffer pour </a:t>
            </a:r>
            <a:r>
              <a:rPr lang="fr-FR" dirty="0"/>
              <a:t>réaliser à court terme </a:t>
            </a:r>
            <a:r>
              <a:rPr lang="fr-FR" dirty="0" smtClean="0"/>
              <a:t>le 1</a:t>
            </a:r>
            <a:r>
              <a:rPr lang="fr-FR" baseline="30000" dirty="0" smtClean="0"/>
              <a:t>er</a:t>
            </a:r>
            <a:r>
              <a:rPr lang="fr-FR" dirty="0" smtClean="0"/>
              <a:t> plan d’action avec des délais très courts et des financements réduits </a:t>
            </a:r>
          </a:p>
          <a:p>
            <a:pPr marL="800100" lvl="2" indent="0">
              <a:buNone/>
            </a:pPr>
            <a:r>
              <a:rPr lang="fr-FR" sz="3200" dirty="0" smtClean="0"/>
              <a:t>Le </a:t>
            </a:r>
            <a:r>
              <a:rPr lang="fr-FR" sz="3200" dirty="0"/>
              <a:t>schéma organisationnel de consolidation et d’évolution de l’informatique </a:t>
            </a:r>
            <a:r>
              <a:rPr lang="fr-FR" sz="3200" dirty="0" smtClean="0"/>
              <a:t>dans le secteur de la santé </a:t>
            </a:r>
            <a:r>
              <a:rPr lang="fr-FR" sz="3200" dirty="0"/>
              <a:t>couvre les domaines suivants :</a:t>
            </a:r>
          </a:p>
          <a:p>
            <a:pPr lvl="2"/>
            <a:r>
              <a:rPr lang="fr-FR" sz="3200" dirty="0"/>
              <a:t>Organisation de l’informatique du siège et des services déconcentrés du MSAS ;</a:t>
            </a:r>
          </a:p>
          <a:p>
            <a:pPr lvl="2"/>
            <a:r>
              <a:rPr lang="fr-FR" sz="3200" dirty="0"/>
              <a:t>Organisation des hôpitaux (décentralisation/multi-sites, hétérogénéité) ;</a:t>
            </a:r>
          </a:p>
          <a:p>
            <a:pPr lvl="2"/>
            <a:r>
              <a:rPr lang="fr-FR" sz="3200" dirty="0"/>
              <a:t>Système de financement ;</a:t>
            </a:r>
          </a:p>
          <a:p>
            <a:pPr lvl="2"/>
            <a:r>
              <a:rPr lang="fr-FR" sz="3200" dirty="0"/>
              <a:t>Infrastructure (environnement technique informatique) ;</a:t>
            </a:r>
          </a:p>
          <a:p>
            <a:pPr lvl="2"/>
            <a:r>
              <a:rPr lang="fr-FR" sz="3200" dirty="0"/>
              <a:t>Besoins fonctionnels des programmes prioritaires (stratégie, évolutions).</a:t>
            </a:r>
          </a:p>
          <a:p>
            <a:pPr marL="800100" lvl="2" indent="0">
              <a:buNone/>
            </a:pPr>
            <a:endParaRPr lang="en-US" sz="3200" dirty="0" smtClean="0"/>
          </a:p>
        </p:txBody>
      </p:sp>
      <p:sp>
        <p:nvSpPr>
          <p:cNvPr id="4" name="Espace réservé du pied de page 3"/>
          <p:cNvSpPr>
            <a:spLocks noGrp="1"/>
          </p:cNvSpPr>
          <p:nvPr>
            <p:ph type="ftr" sz="quarter" idx="11"/>
          </p:nvPr>
        </p:nvSpPr>
        <p:spPr>
          <a:xfrm>
            <a:off x="2339752" y="6248400"/>
            <a:ext cx="6480720"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3044890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91264" cy="850106"/>
          </a:xfrm>
          <a:solidFill>
            <a:srgbClr val="0000FF"/>
          </a:solidFill>
        </p:spPr>
        <p:txBody>
          <a:bodyPr>
            <a:noAutofit/>
          </a:bodyPr>
          <a:lstStyle/>
          <a:p>
            <a:r>
              <a:rPr lang="fr-FR" sz="3200" dirty="0" smtClean="0"/>
              <a:t/>
            </a:r>
            <a:br>
              <a:rPr lang="fr-FR" sz="3200" dirty="0" smtClean="0"/>
            </a:br>
            <a:r>
              <a:rPr lang="fr-FR" sz="3200" dirty="0" smtClean="0"/>
              <a:t>  </a:t>
            </a:r>
            <a:r>
              <a:rPr lang="fr-FR" sz="3200" b="1" dirty="0" smtClean="0">
                <a:solidFill>
                  <a:schemeClr val="bg1"/>
                </a:solidFill>
              </a:rPr>
              <a:t>Plan stratégique 2015-2019</a:t>
            </a:r>
            <a:br>
              <a:rPr lang="fr-FR" sz="3200" b="1" dirty="0" smtClean="0">
                <a:solidFill>
                  <a:schemeClr val="bg1"/>
                </a:solidFill>
              </a:rPr>
            </a:br>
            <a:endParaRPr lang="fr-FR" sz="3200" b="1" dirty="0">
              <a:solidFill>
                <a:schemeClr val="bg1"/>
              </a:solidFill>
            </a:endParaRPr>
          </a:p>
        </p:txBody>
      </p:sp>
      <p:sp>
        <p:nvSpPr>
          <p:cNvPr id="4" name="Rectangle 3"/>
          <p:cNvSpPr/>
          <p:nvPr/>
        </p:nvSpPr>
        <p:spPr>
          <a:xfrm>
            <a:off x="398257" y="1412776"/>
            <a:ext cx="8496944" cy="5216813"/>
          </a:xfrm>
          <a:prstGeom prst="rect">
            <a:avLst/>
          </a:prstGeom>
        </p:spPr>
        <p:txBody>
          <a:bodyPr wrap="square">
            <a:spAutoFit/>
          </a:bodyPr>
          <a:lstStyle/>
          <a:p>
            <a:r>
              <a:rPr lang="fr-FR" sz="2200" dirty="0" smtClean="0"/>
              <a:t>2</a:t>
            </a:r>
            <a:r>
              <a:rPr lang="fr-FR" sz="2200" dirty="0"/>
              <a:t>, </a:t>
            </a:r>
            <a:r>
              <a:rPr lang="fr-FR" sz="2200" dirty="0" smtClean="0"/>
              <a:t>Plan </a:t>
            </a:r>
            <a:r>
              <a:rPr lang="fr-FR" sz="2200" dirty="0"/>
              <a:t>stratégique e-santé </a:t>
            </a:r>
            <a:r>
              <a:rPr lang="fr-FR" sz="2200" dirty="0" smtClean="0"/>
              <a:t>2015–2019: il a été élaboré dans le but d’améliorer les performances du système de santé au Sénégal; il a comme vision de conduire vers « Un Sénégal où les technologies de l’information et de la communication sont utilisées de manière adéquate et à grande échelle pour améliorer l’état de santé et le bienêtre des populations ».</a:t>
            </a:r>
          </a:p>
          <a:p>
            <a:r>
              <a:rPr lang="fr-FR" sz="2200" dirty="0" smtClean="0"/>
              <a:t>L'élaboration du plan stratégique ( associée au développement d'un ''catalogue de solutions'‘) s’est déroulée de manière participative et inclusive par l’implication de multiples parties prenantes dont : </a:t>
            </a:r>
          </a:p>
          <a:p>
            <a:pPr marL="914400" lvl="1" indent="-457200">
              <a:buFont typeface="Arial" pitchFamily="34" charset="0"/>
              <a:buChar char="•"/>
            </a:pPr>
            <a:r>
              <a:rPr lang="fr-FR" sz="2200" dirty="0" smtClean="0"/>
              <a:t>les concepteurs et éditeurs de logiciels,</a:t>
            </a:r>
          </a:p>
          <a:p>
            <a:pPr marL="914400" lvl="1" indent="-457200">
              <a:buFont typeface="Arial" pitchFamily="34" charset="0"/>
              <a:buChar char="•"/>
            </a:pPr>
            <a:r>
              <a:rPr lang="fr-FR" sz="2200" dirty="0" smtClean="0"/>
              <a:t>les prestataires de services informatiques et télécoms,</a:t>
            </a:r>
          </a:p>
          <a:p>
            <a:pPr marL="914400" lvl="1" indent="-457200">
              <a:buFont typeface="Arial" pitchFamily="34" charset="0"/>
              <a:buChar char="•"/>
            </a:pPr>
            <a:r>
              <a:rPr lang="fr-FR" sz="2200" dirty="0" smtClean="0"/>
              <a:t>les fournisseurs d’équipements et de dispositifs médicaux,</a:t>
            </a:r>
          </a:p>
          <a:p>
            <a:pPr marL="914400" lvl="1" indent="-457200">
              <a:buFont typeface="Arial" pitchFamily="34" charset="0"/>
              <a:buChar char="•"/>
            </a:pPr>
            <a:r>
              <a:rPr lang="fr-FR" sz="2200" dirty="0" smtClean="0"/>
              <a:t>les hébergeurs de données de santé (Protection/sécurité), </a:t>
            </a:r>
          </a:p>
          <a:p>
            <a:pPr marL="914400" lvl="1" indent="-457200">
              <a:buFont typeface="Arial" pitchFamily="34" charset="0"/>
              <a:buChar char="•"/>
            </a:pPr>
            <a:r>
              <a:rPr lang="fr-FR" sz="2200" dirty="0" smtClean="0"/>
              <a:t>les opérateurs télécom (couverture et maitrise des coûts),</a:t>
            </a:r>
          </a:p>
          <a:p>
            <a:pPr marL="914400" lvl="1" indent="-457200">
              <a:buFont typeface="Arial" pitchFamily="34" charset="0"/>
              <a:buChar char="•"/>
            </a:pPr>
            <a:r>
              <a:rPr lang="en-US" sz="2200" dirty="0" smtClean="0"/>
              <a:t>les prestataires de télémédecine et </a:t>
            </a:r>
            <a:r>
              <a:rPr lang="en-US" sz="2200" dirty="0" err="1" smtClean="0"/>
              <a:t>d’esanté</a:t>
            </a:r>
            <a:r>
              <a:rPr lang="en-US" sz="2500" dirty="0" smtClean="0"/>
              <a:t>.</a:t>
            </a:r>
            <a:endParaRPr lang="fr-FR" sz="2500" dirty="0"/>
          </a:p>
        </p:txBody>
      </p:sp>
      <p:sp>
        <p:nvSpPr>
          <p:cNvPr id="3" name="Espace réservé du pied de page 2"/>
          <p:cNvSpPr>
            <a:spLocks noGrp="1"/>
          </p:cNvSpPr>
          <p:nvPr>
            <p:ph type="ftr" sz="quarter" idx="11"/>
          </p:nvPr>
        </p:nvSpPr>
        <p:spPr>
          <a:xfrm>
            <a:off x="1907704" y="6248400"/>
            <a:ext cx="6696744"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1339606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solidFill>
            <a:srgbClr val="0000FF"/>
          </a:solidFill>
        </p:spPr>
        <p:txBody>
          <a:bodyPr>
            <a:noAutofit/>
          </a:bodyPr>
          <a:lstStyle/>
          <a:p>
            <a:r>
              <a:rPr lang="fr-FR" sz="3600" b="1" dirty="0">
                <a:solidFill>
                  <a:schemeClr val="bg1"/>
                </a:solidFill>
              </a:rPr>
              <a:t>P</a:t>
            </a:r>
            <a:r>
              <a:rPr lang="fr-FR" sz="3600" b="1" dirty="0" smtClean="0">
                <a:solidFill>
                  <a:schemeClr val="bg1"/>
                </a:solidFill>
              </a:rPr>
              <a:t>lan stratégique e-santé 2015-2019</a:t>
            </a:r>
            <a:endParaRPr lang="fr-FR" sz="3600" b="1" dirty="0">
              <a:solidFill>
                <a:schemeClr val="bg1"/>
              </a:solidFill>
            </a:endParaRPr>
          </a:p>
        </p:txBody>
      </p:sp>
      <p:sp>
        <p:nvSpPr>
          <p:cNvPr id="3" name="Espace réservé du contenu 2"/>
          <p:cNvSpPr>
            <a:spLocks noGrp="1"/>
          </p:cNvSpPr>
          <p:nvPr>
            <p:ph idx="1"/>
          </p:nvPr>
        </p:nvSpPr>
        <p:spPr>
          <a:xfrm>
            <a:off x="251520" y="1124744"/>
            <a:ext cx="8712968" cy="5472608"/>
          </a:xfrm>
        </p:spPr>
        <p:txBody>
          <a:bodyPr>
            <a:normAutofit fontScale="25000" lnSpcReduction="20000"/>
          </a:bodyPr>
          <a:lstStyle/>
          <a:p>
            <a:pPr marL="0" indent="0">
              <a:buNone/>
            </a:pPr>
            <a:r>
              <a:rPr lang="fr-FR" sz="7200" dirty="0"/>
              <a:t>Les priorités du plan stratégique de la e-Santé s’articulent autour des points ci-après :</a:t>
            </a:r>
            <a:r>
              <a:rPr lang="fr-FR" sz="7200" u="sng" dirty="0"/>
              <a:t> </a:t>
            </a:r>
            <a:endParaRPr lang="fr-FR" sz="7200" dirty="0"/>
          </a:p>
          <a:p>
            <a:pPr lvl="1" fontAlgn="base">
              <a:buClr>
                <a:schemeClr val="accent6"/>
              </a:buClr>
              <a:buFont typeface="Wingdings" pitchFamily="2" charset="2"/>
              <a:buChar char="Ø"/>
            </a:pPr>
            <a:r>
              <a:rPr lang="fr-FR" sz="8000" dirty="0"/>
              <a:t>La création d’une structure technique en charge de la mise en œuvre de la stratégie e-Santé au niveau de la Direction Générale de la Santé (</a:t>
            </a:r>
            <a:r>
              <a:rPr lang="fr-FR" sz="8000" dirty="0" smtClean="0"/>
              <a:t>DGS;</a:t>
            </a:r>
            <a:endParaRPr lang="fr-FR" sz="8000" dirty="0"/>
          </a:p>
          <a:p>
            <a:pPr lvl="1" fontAlgn="base">
              <a:buClr>
                <a:schemeClr val="accent6"/>
              </a:buClr>
              <a:buFont typeface="Wingdings" pitchFamily="2" charset="2"/>
              <a:buChar char="Ø"/>
            </a:pPr>
            <a:r>
              <a:rPr lang="fr-FR" sz="8000" dirty="0"/>
              <a:t>La gestion du catalogue des solutions e-Santé et le passage planifié à échelle des expériences pilotes réussies ; </a:t>
            </a:r>
          </a:p>
          <a:p>
            <a:pPr lvl="1" fontAlgn="base">
              <a:buClr>
                <a:schemeClr val="accent6"/>
              </a:buClr>
              <a:buFont typeface="Wingdings" pitchFamily="2" charset="2"/>
              <a:buChar char="Ø"/>
            </a:pPr>
            <a:r>
              <a:rPr lang="fr-FR" sz="8000" dirty="0"/>
              <a:t>L’interconnexion des services techniques et déconcentrés du Ministère de la santé et de l’action sociale au Projet Intranet gouvernemental ; </a:t>
            </a:r>
          </a:p>
          <a:p>
            <a:pPr lvl="1" fontAlgn="base">
              <a:buClr>
                <a:schemeClr val="accent6"/>
              </a:buClr>
              <a:buFont typeface="Wingdings" pitchFamily="2" charset="2"/>
              <a:buChar char="Ø"/>
            </a:pPr>
            <a:r>
              <a:rPr lang="fr-FR" sz="8000" dirty="0"/>
              <a:t>Le développement de l’enseignement à distance (e-Learning) pour soutenir le plan national de la formation continuée des professionnels de santé et de l’action </a:t>
            </a:r>
            <a:r>
              <a:rPr lang="fr-FR" sz="8000" dirty="0" smtClean="0"/>
              <a:t>sociale;</a:t>
            </a:r>
            <a:endParaRPr lang="fr-FR" sz="8000" dirty="0"/>
          </a:p>
          <a:p>
            <a:pPr lvl="1" fontAlgn="base">
              <a:buClr>
                <a:schemeClr val="accent6"/>
              </a:buClr>
              <a:buFont typeface="Wingdings" pitchFamily="2" charset="2"/>
              <a:buChar char="Ø"/>
            </a:pPr>
            <a:r>
              <a:rPr lang="fr-FR" sz="8000" dirty="0"/>
              <a:t>l’informatisation du dossier médical et l’élaboration des référentiels techniques associés (identification, codification, nomenclatures, urbanisation, etc.) ;</a:t>
            </a:r>
          </a:p>
          <a:p>
            <a:pPr lvl="1" fontAlgn="base">
              <a:buClr>
                <a:schemeClr val="accent6"/>
              </a:buClr>
              <a:buFont typeface="Wingdings" pitchFamily="2" charset="2"/>
              <a:buChar char="Ø"/>
            </a:pPr>
            <a:r>
              <a:rPr lang="fr-FR" sz="8000" dirty="0"/>
              <a:t>Le développement de solutions mobiles pour l’information et la sensibilisation des populations ;</a:t>
            </a:r>
          </a:p>
          <a:p>
            <a:pPr lvl="1" fontAlgn="base">
              <a:buClr>
                <a:schemeClr val="accent6"/>
              </a:buClr>
              <a:buFont typeface="Wingdings" pitchFamily="2" charset="2"/>
              <a:buChar char="Ø"/>
            </a:pPr>
            <a:r>
              <a:rPr lang="fr-FR" sz="8000" dirty="0"/>
              <a:t>L'organisation du processus de  collecte et de transmission continue des données d’activités des formations sanitaires ;</a:t>
            </a:r>
          </a:p>
          <a:p>
            <a:pPr lvl="1" fontAlgn="base">
              <a:buClr>
                <a:schemeClr val="accent6"/>
              </a:buClr>
              <a:buFont typeface="Wingdings" pitchFamily="2" charset="2"/>
              <a:buChar char="Ø"/>
            </a:pPr>
            <a:r>
              <a:rPr lang="fr-FR" sz="8000" dirty="0"/>
              <a:t>La mutualisation des connaissances, des bonnes pratiques </a:t>
            </a:r>
            <a:r>
              <a:rPr lang="fr-FR" sz="8000" dirty="0" smtClean="0"/>
              <a:t>médicotechniques </a:t>
            </a:r>
            <a:r>
              <a:rPr lang="fr-FR" sz="8000" dirty="0"/>
              <a:t>et la construction de bases de connaissances au service des professionnels de santé et de l’action sociale, et des populations.</a:t>
            </a:r>
          </a:p>
          <a:p>
            <a:pPr>
              <a:buClr>
                <a:schemeClr val="accent6"/>
              </a:buClr>
              <a:buFont typeface="Wingdings" pitchFamily="2" charset="2"/>
              <a:buChar char="Ø"/>
            </a:pPr>
            <a:endParaRPr lang="fr-FR" sz="5600" dirty="0"/>
          </a:p>
        </p:txBody>
      </p:sp>
    </p:spTree>
    <p:extLst>
      <p:ext uri="{BB962C8B-B14F-4D97-AF65-F5344CB8AC3E}">
        <p14:creationId xmlns:p14="http://schemas.microsoft.com/office/powerpoint/2010/main" val="810248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a:solidFill>
            <a:srgbClr val="0000FF"/>
          </a:solidFill>
        </p:spPr>
        <p:txBody>
          <a:bodyPr>
            <a:noAutofit/>
          </a:bodyPr>
          <a:lstStyle/>
          <a:p>
            <a:r>
              <a:rPr lang="fr-FR" sz="2800" b="1" dirty="0" smtClean="0">
                <a:solidFill>
                  <a:schemeClr val="bg1"/>
                </a:solidFill>
              </a:rPr>
              <a:t>Enjeux 2- mettre en œuvre des solutions </a:t>
            </a:r>
            <a:r>
              <a:rPr lang="fr-FR" sz="2800" b="1" dirty="0" err="1" smtClean="0">
                <a:solidFill>
                  <a:schemeClr val="bg1"/>
                </a:solidFill>
              </a:rPr>
              <a:t>esanté</a:t>
            </a:r>
            <a:r>
              <a:rPr lang="fr-FR" sz="2800" b="1" dirty="0" smtClean="0">
                <a:solidFill>
                  <a:schemeClr val="bg1"/>
                </a:solidFill>
              </a:rPr>
              <a:t> prioritaires à grande échelle (2015-2018)</a:t>
            </a:r>
            <a:endParaRPr lang="fr-FR" sz="2800" b="1" dirty="0">
              <a:solidFill>
                <a:schemeClr val="bg1"/>
              </a:solidFill>
            </a:endParaRPr>
          </a:p>
        </p:txBody>
      </p:sp>
      <p:sp>
        <p:nvSpPr>
          <p:cNvPr id="3" name="Espace réservé du contenu 2"/>
          <p:cNvSpPr>
            <a:spLocks noGrp="1"/>
          </p:cNvSpPr>
          <p:nvPr>
            <p:ph idx="1"/>
          </p:nvPr>
        </p:nvSpPr>
        <p:spPr>
          <a:xfrm>
            <a:off x="685800" y="1981200"/>
            <a:ext cx="8062664" cy="4114800"/>
          </a:xfrm>
        </p:spPr>
        <p:txBody>
          <a:bodyPr>
            <a:normAutofit fontScale="77500" lnSpcReduction="20000"/>
          </a:bodyPr>
          <a:lstStyle/>
          <a:p>
            <a:pPr marL="0" indent="0">
              <a:buNone/>
            </a:pPr>
            <a:r>
              <a:rPr lang="fr-FR" dirty="0" smtClean="0"/>
              <a:t>Le Sénégal a lancé plusieurs initiatives de télémédecine:</a:t>
            </a:r>
          </a:p>
          <a:p>
            <a:pPr marL="514350" indent="-514350">
              <a:buFont typeface="+mj-lt"/>
              <a:buAutoNum type="arabicPeriod"/>
            </a:pPr>
            <a:r>
              <a:rPr lang="fr-FR" dirty="0" smtClean="0"/>
              <a:t>L’interconnexion satellitaire d’hôpitaux de références au Sénégal et en Afrique dans le cadre du projet de Réseau panafricain de services en ligne, soutenue par la coopération indienne (centre africain de télémédecine)</a:t>
            </a:r>
          </a:p>
          <a:p>
            <a:pPr marL="514350" indent="-514350">
              <a:buFont typeface="+mj-lt"/>
              <a:buAutoNum type="arabicPeriod"/>
            </a:pPr>
            <a:r>
              <a:rPr lang="fr-FR" dirty="0" smtClean="0"/>
              <a:t>Le Programme mdiabète (IUT –OMS MSAS- 2014-2018) initiative be mobile be healthy  destinée à renforcer le plan stratégique de lutte contre les MNT </a:t>
            </a:r>
          </a:p>
          <a:p>
            <a:pPr marL="514350" indent="-514350">
              <a:buFont typeface="+mj-lt"/>
              <a:buAutoNum type="arabicPeriod"/>
            </a:pPr>
            <a:r>
              <a:rPr lang="fr-FR" dirty="0" smtClean="0"/>
              <a:t>La Plateforme DHI S2 (District Health Information Software) de collecte et de remontée d’informations sanitaires en cours de généralisation (renforcement de capacité du système d’information sanitaire)</a:t>
            </a:r>
          </a:p>
        </p:txBody>
      </p:sp>
      <p:sp>
        <p:nvSpPr>
          <p:cNvPr id="4" name="Espace réservé du pied de page 3"/>
          <p:cNvSpPr>
            <a:spLocks noGrp="1"/>
          </p:cNvSpPr>
          <p:nvPr>
            <p:ph type="ftr" sz="quarter" idx="11"/>
          </p:nvPr>
        </p:nvSpPr>
        <p:spPr>
          <a:xfrm>
            <a:off x="2339752" y="6248400"/>
            <a:ext cx="6192688" cy="457200"/>
          </a:xfrm>
        </p:spPr>
        <p:txBody>
          <a:bodyPr/>
          <a:lstStyle/>
          <a:p>
            <a:r>
              <a:rPr lang="fr-FR" dirty="0" smtClean="0"/>
              <a:t>Forum International de la Santé Numérique - Hammamet 2-4 Février 2017</a:t>
            </a:r>
            <a:endParaRPr lang="fr-FR" dirty="0"/>
          </a:p>
        </p:txBody>
      </p:sp>
    </p:spTree>
    <p:extLst>
      <p:ext uri="{BB962C8B-B14F-4D97-AF65-F5344CB8AC3E}">
        <p14:creationId xmlns:p14="http://schemas.microsoft.com/office/powerpoint/2010/main" val="996880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lémédecine (enjeux et défis en Afrique Sub-Saharienne-Juin 2015)">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Télémédecine (enjeux et défis en Afrique Sub-Saharienne-Juin 2015)</Template>
  <TotalTime>493</TotalTime>
  <Words>2020</Words>
  <Application>Microsoft Office PowerPoint</Application>
  <PresentationFormat>Affichage à l'écran (4:3)</PresentationFormat>
  <Paragraphs>301</Paragraphs>
  <Slides>32</Slides>
  <Notes>4</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Télémédecine (enjeux et défis en Afrique Sub-Saharienne-Juin 2015)</vt:lpstr>
      <vt:lpstr>   e-santé au Senegal: enjeux et perspectives </vt:lpstr>
      <vt:lpstr> Contexte - Infrastructures et connectivité </vt:lpstr>
      <vt:lpstr>Infrastructure - Réseau esanté </vt:lpstr>
      <vt:lpstr>Présentation PowerPoint</vt:lpstr>
      <vt:lpstr>Présentation PowerPoint</vt:lpstr>
      <vt:lpstr>Enjeux 1- mettre en œuvre des plans d’action  des plans stratégiques en informatique et en e-santé  </vt:lpstr>
      <vt:lpstr>   Plan stratégique 2015-2019 </vt:lpstr>
      <vt:lpstr>Plan stratégique e-santé 2015-2019</vt:lpstr>
      <vt:lpstr>Enjeux 2- mettre en œuvre des solutions esanté prioritaires à grande échelle (2015-2018)</vt:lpstr>
      <vt:lpstr>Enjeux 3- Mettre à l’échelle les applications opérationnelles  au Sénégal  Déploiement de la msanté)</vt:lpstr>
      <vt:lpstr>Applications recensées dans le catalogue (msanté)</vt:lpstr>
      <vt:lpstr>Domaines d’application du catalogue</vt:lpstr>
      <vt:lpstr>Impact des solutions – msanté: SEDA</vt:lpstr>
      <vt:lpstr>SEDA - Fonctionnement</vt:lpstr>
      <vt:lpstr>Présentation PowerPoint</vt:lpstr>
      <vt:lpstr>M-diabète Campagne m ramadan</vt:lpstr>
      <vt:lpstr>Impact</vt:lpstr>
      <vt:lpstr>Fabaabe- Plateforme mobile de téléconsultation </vt:lpstr>
      <vt:lpstr>Fonctionnalités </vt:lpstr>
      <vt:lpstr>Présentation PowerPoint</vt:lpstr>
      <vt:lpstr>Télé expertise: suivi pied du diabétique </vt:lpstr>
      <vt:lpstr>Impact</vt:lpstr>
      <vt:lpstr>Perspectives et opportunités </vt:lpstr>
      <vt:lpstr>Oppottunité-  STRATEGIE « SENEGAL NUMERIQUE 2025 »</vt:lpstr>
      <vt:lpstr>LA STRATEGIE « SENEGAL NUMERIQUE 2025 »</vt:lpstr>
      <vt:lpstr>   Plan de développement de l’économie numérique  projets à réaliser e-sante – télémédecine  </vt:lpstr>
      <vt:lpstr> opportunités –expériences réussies  </vt:lpstr>
      <vt:lpstr>Défis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73</cp:revision>
  <dcterms:created xsi:type="dcterms:W3CDTF">2017-02-02T21:50:06Z</dcterms:created>
  <dcterms:modified xsi:type="dcterms:W3CDTF">2017-02-03T16:22:54Z</dcterms:modified>
</cp:coreProperties>
</file>