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3"/>
  </p:notesMasterIdLst>
  <p:sldIdLst>
    <p:sldId id="264" r:id="rId2"/>
    <p:sldId id="262" r:id="rId3"/>
    <p:sldId id="256" r:id="rId4"/>
    <p:sldId id="261" r:id="rId5"/>
    <p:sldId id="260" r:id="rId6"/>
    <p:sldId id="257" r:id="rId7"/>
    <p:sldId id="258" r:id="rId8"/>
    <p:sldId id="259" r:id="rId9"/>
    <p:sldId id="265" r:id="rId10"/>
    <p:sldId id="266" r:id="rId11"/>
    <p:sldId id="263"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20B9A6-8331-4123-A87F-CB2806692389}" type="datetimeFigureOut">
              <a:rPr lang="fr-FR" smtClean="0"/>
              <a:t>03/02/2017</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C1433D-FC5D-442D-8A06-9463976544E5}" type="slidenum">
              <a:rPr lang="fr-FR" smtClean="0"/>
              <a:t>‹#›</a:t>
            </a:fld>
            <a:endParaRPr lang="fr-FR" dirty="0"/>
          </a:p>
        </p:txBody>
      </p:sp>
    </p:spTree>
    <p:extLst>
      <p:ext uri="{BB962C8B-B14F-4D97-AF65-F5344CB8AC3E}">
        <p14:creationId xmlns:p14="http://schemas.microsoft.com/office/powerpoint/2010/main" val="1222582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6C1433D-FC5D-442D-8A06-9463976544E5}" type="slidenum">
              <a:rPr lang="fr-FR" smtClean="0"/>
              <a:t>1</a:t>
            </a:fld>
            <a:endParaRPr lang="fr-FR" dirty="0"/>
          </a:p>
        </p:txBody>
      </p:sp>
    </p:spTree>
    <p:extLst>
      <p:ext uri="{BB962C8B-B14F-4D97-AF65-F5344CB8AC3E}">
        <p14:creationId xmlns:p14="http://schemas.microsoft.com/office/powerpoint/2010/main" val="3779387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6C1433D-FC5D-442D-8A06-9463976544E5}" type="slidenum">
              <a:rPr lang="fr-FR" smtClean="0"/>
              <a:t>10</a:t>
            </a:fld>
            <a:endParaRPr lang="fr-FR" dirty="0"/>
          </a:p>
        </p:txBody>
      </p:sp>
    </p:spTree>
    <p:extLst>
      <p:ext uri="{BB962C8B-B14F-4D97-AF65-F5344CB8AC3E}">
        <p14:creationId xmlns:p14="http://schemas.microsoft.com/office/powerpoint/2010/main" val="5069376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Droits des patients et respect de la relation médecin-patient</a:t>
            </a:r>
          </a:p>
          <a:p>
            <a:r>
              <a:rPr lang="fr-FR" dirty="0" smtClean="0"/>
              <a:t>La pratique de la médecine à distance amplifie le degré de vigilance sur les contraintes de sécurité relatives à la confidentialité des données médicales, à la robustesse et à la fiabilité des organisations techniques utilisées. </a:t>
            </a:r>
            <a:r>
              <a:rPr lang="fr-FR" smtClean="0"/>
              <a:t>Le patient doit être informé de la nécessité, l’intérêt, les conséquences et la portée de l’acte ainsi que sur les moyens mis en œuvre pour sa réalisation et doit donner librement son consentement</a:t>
            </a:r>
          </a:p>
          <a:p>
            <a:endParaRPr lang="fr-FR" dirty="0"/>
          </a:p>
        </p:txBody>
      </p:sp>
      <p:sp>
        <p:nvSpPr>
          <p:cNvPr id="4" name="Espace réservé du numéro de diapositive 3"/>
          <p:cNvSpPr>
            <a:spLocks noGrp="1"/>
          </p:cNvSpPr>
          <p:nvPr>
            <p:ph type="sldNum" sz="quarter" idx="10"/>
          </p:nvPr>
        </p:nvSpPr>
        <p:spPr/>
        <p:txBody>
          <a:bodyPr/>
          <a:lstStyle/>
          <a:p>
            <a:fld id="{C6C1433D-FC5D-442D-8A06-9463976544E5}" type="slidenum">
              <a:rPr lang="fr-FR" smtClean="0"/>
              <a:t>11</a:t>
            </a:fld>
            <a:endParaRPr lang="fr-FR" dirty="0"/>
          </a:p>
        </p:txBody>
      </p:sp>
    </p:spTree>
    <p:extLst>
      <p:ext uri="{BB962C8B-B14F-4D97-AF65-F5344CB8AC3E}">
        <p14:creationId xmlns:p14="http://schemas.microsoft.com/office/powerpoint/2010/main" val="1777757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6C1433D-FC5D-442D-8A06-9463976544E5}" type="slidenum">
              <a:rPr lang="fr-FR" smtClean="0"/>
              <a:t>2</a:t>
            </a:fld>
            <a:endParaRPr lang="fr-FR" dirty="0"/>
          </a:p>
        </p:txBody>
      </p:sp>
    </p:spTree>
    <p:extLst>
      <p:ext uri="{BB962C8B-B14F-4D97-AF65-F5344CB8AC3E}">
        <p14:creationId xmlns:p14="http://schemas.microsoft.com/office/powerpoint/2010/main" val="2158713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6C1433D-FC5D-442D-8A06-9463976544E5}" type="slidenum">
              <a:rPr lang="fr-FR" smtClean="0"/>
              <a:t>3</a:t>
            </a:fld>
            <a:endParaRPr lang="fr-FR" dirty="0"/>
          </a:p>
        </p:txBody>
      </p:sp>
    </p:spTree>
    <p:extLst>
      <p:ext uri="{BB962C8B-B14F-4D97-AF65-F5344CB8AC3E}">
        <p14:creationId xmlns:p14="http://schemas.microsoft.com/office/powerpoint/2010/main" val="2841920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6C1433D-FC5D-442D-8A06-9463976544E5}" type="slidenum">
              <a:rPr lang="fr-FR" smtClean="0"/>
              <a:t>4</a:t>
            </a:fld>
            <a:endParaRPr lang="fr-FR" dirty="0"/>
          </a:p>
        </p:txBody>
      </p:sp>
    </p:spTree>
    <p:extLst>
      <p:ext uri="{BB962C8B-B14F-4D97-AF65-F5344CB8AC3E}">
        <p14:creationId xmlns:p14="http://schemas.microsoft.com/office/powerpoint/2010/main" val="3584736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6C1433D-FC5D-442D-8A06-9463976544E5}" type="slidenum">
              <a:rPr lang="fr-FR" smtClean="0"/>
              <a:t>5</a:t>
            </a:fld>
            <a:endParaRPr lang="fr-FR" dirty="0"/>
          </a:p>
        </p:txBody>
      </p:sp>
    </p:spTree>
    <p:extLst>
      <p:ext uri="{BB962C8B-B14F-4D97-AF65-F5344CB8AC3E}">
        <p14:creationId xmlns:p14="http://schemas.microsoft.com/office/powerpoint/2010/main" val="2591368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Mais même si..</a:t>
            </a:r>
            <a:endParaRPr lang="fr-FR" dirty="0"/>
          </a:p>
        </p:txBody>
      </p:sp>
      <p:sp>
        <p:nvSpPr>
          <p:cNvPr id="4" name="Espace réservé du numéro de diapositive 3"/>
          <p:cNvSpPr>
            <a:spLocks noGrp="1"/>
          </p:cNvSpPr>
          <p:nvPr>
            <p:ph type="sldNum" sz="quarter" idx="10"/>
          </p:nvPr>
        </p:nvSpPr>
        <p:spPr/>
        <p:txBody>
          <a:bodyPr/>
          <a:lstStyle/>
          <a:p>
            <a:fld id="{C6C1433D-FC5D-442D-8A06-9463976544E5}" type="slidenum">
              <a:rPr lang="fr-FR" smtClean="0"/>
              <a:t>6</a:t>
            </a:fld>
            <a:endParaRPr lang="fr-FR" dirty="0"/>
          </a:p>
        </p:txBody>
      </p:sp>
    </p:spTree>
    <p:extLst>
      <p:ext uri="{BB962C8B-B14F-4D97-AF65-F5344CB8AC3E}">
        <p14:creationId xmlns:p14="http://schemas.microsoft.com/office/powerpoint/2010/main" val="2381900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6C1433D-FC5D-442D-8A06-9463976544E5}" type="slidenum">
              <a:rPr lang="fr-FR" smtClean="0"/>
              <a:t>7</a:t>
            </a:fld>
            <a:endParaRPr lang="fr-FR" dirty="0"/>
          </a:p>
        </p:txBody>
      </p:sp>
    </p:spTree>
    <p:extLst>
      <p:ext uri="{BB962C8B-B14F-4D97-AF65-F5344CB8AC3E}">
        <p14:creationId xmlns:p14="http://schemas.microsoft.com/office/powerpoint/2010/main" val="2800697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6C1433D-FC5D-442D-8A06-9463976544E5}" type="slidenum">
              <a:rPr lang="fr-FR" smtClean="0"/>
              <a:t>8</a:t>
            </a:fld>
            <a:endParaRPr lang="fr-FR" dirty="0"/>
          </a:p>
        </p:txBody>
      </p:sp>
    </p:spTree>
    <p:extLst>
      <p:ext uri="{BB962C8B-B14F-4D97-AF65-F5344CB8AC3E}">
        <p14:creationId xmlns:p14="http://schemas.microsoft.com/office/powerpoint/2010/main" val="3195958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6C1433D-FC5D-442D-8A06-9463976544E5}" type="slidenum">
              <a:rPr lang="fr-FR" smtClean="0"/>
              <a:t>9</a:t>
            </a:fld>
            <a:endParaRPr lang="fr-FR" dirty="0"/>
          </a:p>
        </p:txBody>
      </p:sp>
    </p:spTree>
    <p:extLst>
      <p:ext uri="{BB962C8B-B14F-4D97-AF65-F5344CB8AC3E}">
        <p14:creationId xmlns:p14="http://schemas.microsoft.com/office/powerpoint/2010/main" val="3635683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F6C85F1D-7E95-432C-92EC-2F8B44CFD11C}" type="datetimeFigureOut">
              <a:rPr lang="fr-FR" smtClean="0"/>
              <a:t>03/02/2017</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C4E1C2AA-AD08-4A21-BA9A-0805A7B35D1B}" type="slidenum">
              <a:rPr lang="fr-FR" smtClean="0"/>
              <a:t>‹#›</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6C85F1D-7E95-432C-92EC-2F8B44CFD11C}" type="datetimeFigureOut">
              <a:rPr lang="fr-FR" smtClean="0"/>
              <a:t>03/02/2017</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C4E1C2AA-AD08-4A21-BA9A-0805A7B35D1B}" type="slidenum">
              <a:rPr lang="fr-FR" smtClean="0"/>
              <a:t>‹#›</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F6C85F1D-7E95-432C-92EC-2F8B44CFD11C}" type="datetimeFigureOut">
              <a:rPr lang="fr-FR" smtClean="0"/>
              <a:t>03/02/2017</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C4E1C2AA-AD08-4A21-BA9A-0805A7B35D1B}" type="slidenum">
              <a:rPr lang="fr-FR" smtClean="0"/>
              <a:t>‹#›</a:t>
            </a:fld>
            <a:endParaRPr lang="fr-FR"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6C85F1D-7E95-432C-92EC-2F8B44CFD11C}" type="datetimeFigureOut">
              <a:rPr lang="fr-FR" smtClean="0"/>
              <a:t>03/02/2017</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C4E1C2AA-AD08-4A21-BA9A-0805A7B35D1B}" type="slidenum">
              <a:rPr lang="fr-FR" smtClean="0"/>
              <a:t>‹#›</a:t>
            </a:fld>
            <a:endParaRPr lang="fr-FR" dirty="0"/>
          </a:p>
        </p:txBody>
      </p:sp>
      <p:sp>
        <p:nvSpPr>
          <p:cNvPr id="7" name="Title 6"/>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6C85F1D-7E95-432C-92EC-2F8B44CFD11C}" type="datetimeFigureOut">
              <a:rPr lang="fr-FR" smtClean="0"/>
              <a:t>03/02/2017</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C4E1C2AA-AD08-4A21-BA9A-0805A7B35D1B}" type="slidenum">
              <a:rPr lang="fr-FR" smtClean="0"/>
              <a:t>‹#›</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F6C85F1D-7E95-432C-92EC-2F8B44CFD11C}" type="datetimeFigureOut">
              <a:rPr lang="fr-FR" smtClean="0"/>
              <a:t>03/02/2017</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C4E1C2AA-AD08-4A21-BA9A-0805A7B35D1B}" type="slidenum">
              <a:rPr lang="fr-FR" smtClean="0"/>
              <a:t>‹#›</a:t>
            </a:fld>
            <a:endParaRPr lang="fr-FR" dirty="0"/>
          </a:p>
        </p:txBody>
      </p:sp>
      <p:sp>
        <p:nvSpPr>
          <p:cNvPr id="9" name="Content Placeholder 8"/>
          <p:cNvSpPr>
            <a:spLocks noGrp="1"/>
          </p:cNvSpPr>
          <p:nvPr>
            <p:ph sz="quarter" idx="13"/>
          </p:nvPr>
        </p:nvSpPr>
        <p:spPr>
          <a:xfrm>
            <a:off x="676655" y="2679192"/>
            <a:ext cx="3822192" cy="34472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6C85F1D-7E95-432C-92EC-2F8B44CFD11C}" type="datetimeFigureOut">
              <a:rPr lang="fr-FR" smtClean="0"/>
              <a:t>03/02/2017</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C4E1C2AA-AD08-4A21-BA9A-0805A7B35D1B}" type="slidenum">
              <a:rPr lang="fr-FR" smtClean="0"/>
              <a:t>‹#›</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F6C85F1D-7E95-432C-92EC-2F8B44CFD11C}" type="datetimeFigureOut">
              <a:rPr lang="fr-FR" smtClean="0"/>
              <a:t>03/02/2017</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C4E1C2AA-AD08-4A21-BA9A-0805A7B35D1B}" type="slidenum">
              <a:rPr lang="fr-FR" smtClean="0"/>
              <a:t>‹#›</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F6C85F1D-7E95-432C-92EC-2F8B44CFD11C}" type="datetimeFigureOut">
              <a:rPr lang="fr-FR" smtClean="0"/>
              <a:t>03/02/2017</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C4E1C2AA-AD08-4A21-BA9A-0805A7B35D1B}" type="slidenum">
              <a:rPr lang="fr-FR" smtClean="0"/>
              <a:t>‹#›</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F6C85F1D-7E95-432C-92EC-2F8B44CFD11C}" type="datetimeFigureOut">
              <a:rPr lang="fr-FR" smtClean="0"/>
              <a:t>03/02/2017</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C4E1C2AA-AD08-4A21-BA9A-0805A7B35D1B}" type="slidenum">
              <a:rPr lang="fr-FR" smtClean="0"/>
              <a:t>‹#›</a:t>
            </a:fld>
            <a:endParaRPr lang="fr-FR"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r-FR" smtClean="0"/>
              <a:t>Modifiez le style du titre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fr-FR" smtClean="0"/>
              <a:t>Modifiez le style du titre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6C85F1D-7E95-432C-92EC-2F8B44CFD11C}" type="datetimeFigureOut">
              <a:rPr lang="fr-FR" smtClean="0"/>
              <a:t>03/02/2017</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C4E1C2AA-AD08-4A21-BA9A-0805A7B35D1B}" type="slidenum">
              <a:rPr lang="fr-FR" smtClean="0"/>
              <a:t>‹#›</a:t>
            </a:fld>
            <a:endParaRPr lang="fr-FR"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6C85F1D-7E95-432C-92EC-2F8B44CFD11C}" type="datetimeFigureOut">
              <a:rPr lang="fr-FR" smtClean="0"/>
              <a:t>03/02/2017</a:t>
            </a:fld>
            <a:endParaRPr lang="fr-FR"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r-FR"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4E1C2AA-AD08-4A21-BA9A-0805A7B35D1B}" type="slidenum">
              <a:rPr lang="fr-FR" smtClean="0"/>
              <a:t>‹#›</a:t>
            </a:fld>
            <a:endParaRPr lang="fr-FR"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r>
              <a:rPr lang="fr-FR" dirty="0"/>
              <a:t>Enjeux Ethique</a:t>
            </a:r>
            <a:br>
              <a:rPr lang="fr-FR" dirty="0"/>
            </a:br>
            <a:r>
              <a:rPr lang="fr-FR" b="1" dirty="0">
                <a:solidFill>
                  <a:srgbClr val="002060"/>
                </a:solidFill>
              </a:rPr>
              <a:t>De La Santé </a:t>
            </a:r>
            <a:r>
              <a:rPr lang="fr-FR" b="1" dirty="0" smtClean="0">
                <a:solidFill>
                  <a:srgbClr val="002060"/>
                </a:solidFill>
              </a:rPr>
              <a:t>Numérique</a:t>
            </a:r>
            <a:br>
              <a:rPr lang="fr-FR" b="1" dirty="0" smtClean="0">
                <a:solidFill>
                  <a:srgbClr val="002060"/>
                </a:solidFill>
              </a:rPr>
            </a:br>
            <a:r>
              <a:rPr lang="fr-FR" sz="1200" b="1" dirty="0" smtClean="0">
                <a:solidFill>
                  <a:srgbClr val="002060"/>
                </a:solidFill>
              </a:rPr>
              <a:t>Dr </a:t>
            </a:r>
            <a:r>
              <a:rPr lang="fr-FR" sz="1200" b="1" dirty="0" err="1" smtClean="0">
                <a:solidFill>
                  <a:srgbClr val="002060"/>
                </a:solidFill>
              </a:rPr>
              <a:t>Slim</a:t>
            </a:r>
            <a:r>
              <a:rPr lang="fr-FR" sz="1200" b="1" dirty="0" smtClean="0">
                <a:solidFill>
                  <a:srgbClr val="002060"/>
                </a:solidFill>
              </a:rPr>
              <a:t> </a:t>
            </a:r>
            <a:r>
              <a:rPr lang="fr-FR" sz="1200" b="1" smtClean="0">
                <a:solidFill>
                  <a:srgbClr val="002060"/>
                </a:solidFill>
              </a:rPr>
              <a:t>ben Salah</a:t>
            </a:r>
            <a:r>
              <a:rPr lang="fr-FR" b="1">
                <a:solidFill>
                  <a:srgbClr val="002060"/>
                </a:solidFill>
              </a:rPr>
              <a:t/>
            </a:r>
            <a:br>
              <a:rPr lang="fr-FR" b="1">
                <a:solidFill>
                  <a:srgbClr val="002060"/>
                </a:solidFill>
              </a:rPr>
            </a:br>
            <a:endParaRPr lang="fr-FR" b="1" dirty="0">
              <a:solidFill>
                <a:srgbClr val="002060"/>
              </a:solidFill>
            </a:endParaRPr>
          </a:p>
        </p:txBody>
      </p:sp>
      <p:sp>
        <p:nvSpPr>
          <p:cNvPr id="5" name="Rectangle 4"/>
          <p:cNvSpPr/>
          <p:nvPr/>
        </p:nvSpPr>
        <p:spPr>
          <a:xfrm>
            <a:off x="483599" y="2276872"/>
            <a:ext cx="8136904" cy="3970318"/>
          </a:xfrm>
          <a:prstGeom prst="rect">
            <a:avLst/>
          </a:prstGeom>
        </p:spPr>
        <p:txBody>
          <a:bodyPr wrap="square">
            <a:spAutoFit/>
          </a:bodyPr>
          <a:lstStyle/>
          <a:p>
            <a:r>
              <a:rPr lang="fr-FR" b="1" dirty="0" smtClean="0"/>
              <a:t>La télémédecine, pratique médicale récente est en plein développement. Elle doit se plier aux règles d’éthique et de jurisprudence qui gèrent l’acte médical en général. L. </a:t>
            </a:r>
            <a:r>
              <a:rPr lang="fr-FR" b="1" dirty="0" err="1" smtClean="0"/>
              <a:t>Lareng</a:t>
            </a:r>
            <a:r>
              <a:rPr lang="fr-FR" b="1" dirty="0" smtClean="0"/>
              <a:t>, précurseur de la télémédecine en France, a décrit la genèse de la loi sur la télémédecine </a:t>
            </a:r>
          </a:p>
          <a:p>
            <a:r>
              <a:rPr lang="fr-FR" b="1" dirty="0" smtClean="0">
                <a:solidFill>
                  <a:srgbClr val="FF0000"/>
                </a:solidFill>
              </a:rPr>
              <a:t>Elle paraît en première analyse répondre à des préoccupations essentielles d’éthique médicale :</a:t>
            </a:r>
          </a:p>
          <a:p>
            <a:r>
              <a:rPr lang="fr-FR" b="1" dirty="0" smtClean="0"/>
              <a:t>— meilleure distribution de l’offre de soins en favorisant la couverture médicale des zones défavorisées du fait de l’éloignement ou d’une désertification médicale,</a:t>
            </a:r>
          </a:p>
          <a:p>
            <a:r>
              <a:rPr lang="fr-FR" b="1" dirty="0" smtClean="0"/>
              <a:t>— amélioration de la prise en charge des patients en leur offrant le bénéfice de l’avis d’un spécialiste,</a:t>
            </a:r>
          </a:p>
          <a:p>
            <a:r>
              <a:rPr lang="fr-FR" b="1" dirty="0" smtClean="0"/>
              <a:t>— épargne pour des patients notamment chroniques de déplacements inopportuns tout en offrant une prise en charge rassurante à leur domicile,</a:t>
            </a:r>
          </a:p>
          <a:p>
            <a:r>
              <a:rPr lang="fr-FR" b="1" dirty="0" smtClean="0"/>
              <a:t>— limitation de déplacements pour des examens interprétables à distance</a:t>
            </a:r>
            <a:endParaRPr lang="fr-FR" b="1" dirty="0"/>
          </a:p>
        </p:txBody>
      </p:sp>
    </p:spTree>
    <p:extLst>
      <p:ext uri="{BB962C8B-B14F-4D97-AF65-F5344CB8AC3E}">
        <p14:creationId xmlns:p14="http://schemas.microsoft.com/office/powerpoint/2010/main" val="1427905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1772816"/>
            <a:ext cx="8280919" cy="4680520"/>
          </a:xfrm>
        </p:spPr>
        <p:txBody>
          <a:bodyPr>
            <a:normAutofit lnSpcReduction="10000"/>
          </a:bodyPr>
          <a:lstStyle/>
          <a:p>
            <a:r>
              <a:rPr lang="fr-FR" b="1" dirty="0"/>
              <a:t>La télémédecine est un merveilleux outil, en faveur de la santé du patient par sa qualité, sa rapidité, ses techniques d’information et de communications de plus en plus </a:t>
            </a:r>
            <a:r>
              <a:rPr lang="fr-FR" b="1" dirty="0" smtClean="0"/>
              <a:t>performantes ,mais il </a:t>
            </a:r>
            <a:r>
              <a:rPr lang="fr-FR" b="1" dirty="0"/>
              <a:t>existe encore des problèmes de confidentialité, de choix  </a:t>
            </a:r>
            <a:r>
              <a:rPr lang="fr-FR" b="1" dirty="0" smtClean="0"/>
              <a:t>médico-légaux.</a:t>
            </a:r>
          </a:p>
          <a:p>
            <a:r>
              <a:rPr lang="fr-FR" b="1" dirty="0" smtClean="0"/>
              <a:t> </a:t>
            </a:r>
            <a:r>
              <a:rPr lang="fr-FR" b="1" dirty="0"/>
              <a:t>La combinaison machines et individus est un facteur d’accroissement du service rendu au malade en raison des prestations </a:t>
            </a:r>
            <a:r>
              <a:rPr lang="fr-FR" b="1" dirty="0" smtClean="0"/>
              <a:t>de </a:t>
            </a:r>
            <a:r>
              <a:rPr lang="fr-FR" b="1" dirty="0"/>
              <a:t>soins de qualité, il faudrait alors utiliser la télémédecine comme partenaire et non comme un concurrent critique</a:t>
            </a:r>
            <a:r>
              <a:rPr lang="fr-FR" b="1" dirty="0" smtClean="0"/>
              <a:t>.</a:t>
            </a:r>
          </a:p>
          <a:p>
            <a:endParaRPr lang="fr-FR" dirty="0"/>
          </a:p>
          <a:p>
            <a:r>
              <a:rPr lang="fr-FR" dirty="0"/>
              <a:t> </a:t>
            </a:r>
            <a:r>
              <a:rPr lang="fr-FR" b="1" dirty="0"/>
              <a:t>Enfin, nous ne pouvons terminer cet exposé, sans soulever l’aspect éthique des dépenses de santé et de coût-efficacité</a:t>
            </a:r>
          </a:p>
          <a:p>
            <a:endParaRPr lang="fr-FR" b="1" dirty="0"/>
          </a:p>
        </p:txBody>
      </p:sp>
      <p:sp>
        <p:nvSpPr>
          <p:cNvPr id="3" name="Titre 2"/>
          <p:cNvSpPr>
            <a:spLocks noGrp="1"/>
          </p:cNvSpPr>
          <p:nvPr>
            <p:ph type="title"/>
          </p:nvPr>
        </p:nvSpPr>
        <p:spPr/>
        <p:txBody>
          <a:bodyPr>
            <a:normAutofit/>
          </a:bodyPr>
          <a:lstStyle/>
          <a:p>
            <a:r>
              <a:rPr lang="fr-FR" sz="2800" b="1" dirty="0"/>
              <a:t>Enjeux Ethique</a:t>
            </a:r>
            <a:br>
              <a:rPr lang="fr-FR" sz="2800" b="1" dirty="0"/>
            </a:br>
            <a:r>
              <a:rPr lang="fr-FR" sz="2800" b="1" dirty="0"/>
              <a:t>De La Santé Numérique</a:t>
            </a:r>
          </a:p>
        </p:txBody>
      </p:sp>
    </p:spTree>
    <p:extLst>
      <p:ext uri="{BB962C8B-B14F-4D97-AF65-F5344CB8AC3E}">
        <p14:creationId xmlns:p14="http://schemas.microsoft.com/office/powerpoint/2010/main" val="3975381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1252728"/>
          </a:xfrm>
        </p:spPr>
        <p:txBody>
          <a:bodyPr>
            <a:normAutofit fontScale="90000"/>
          </a:bodyPr>
          <a:lstStyle/>
          <a:p>
            <a:r>
              <a:rPr lang="fr-FR" dirty="0" smtClean="0"/>
              <a:t/>
            </a:r>
            <a:br>
              <a:rPr lang="fr-FR" dirty="0" smtClean="0"/>
            </a:br>
            <a:r>
              <a:rPr lang="fr-FR" sz="2700" b="1" dirty="0" smtClean="0"/>
              <a:t>Enjeux </a:t>
            </a:r>
            <a:r>
              <a:rPr lang="fr-FR" sz="2700" b="1" dirty="0"/>
              <a:t>Ethique</a:t>
            </a:r>
            <a:br>
              <a:rPr lang="fr-FR" sz="2700" b="1" dirty="0"/>
            </a:br>
            <a:r>
              <a:rPr lang="fr-FR" sz="2700" b="1" dirty="0">
                <a:solidFill>
                  <a:schemeClr val="tx1"/>
                </a:solidFill>
              </a:rPr>
              <a:t>De La Santé Numérique</a:t>
            </a:r>
          </a:p>
        </p:txBody>
      </p:sp>
      <p:pic>
        <p:nvPicPr>
          <p:cNvPr id="102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43608" y="1268760"/>
            <a:ext cx="7272808" cy="544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0117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772816"/>
            <a:ext cx="8496944" cy="5256584"/>
          </a:xfrm>
        </p:spPr>
        <p:txBody>
          <a:bodyPr>
            <a:normAutofit/>
          </a:bodyPr>
          <a:lstStyle/>
          <a:p>
            <a:r>
              <a:rPr lang="fr-FR" sz="2000" b="1" dirty="0">
                <a:solidFill>
                  <a:srgbClr val="FF0000"/>
                </a:solidFill>
              </a:rPr>
              <a:t>Ceci satisfait à des aspects primordiaux énoncés dans les règles du Code </a:t>
            </a:r>
            <a:r>
              <a:rPr lang="fr-FR" sz="2000" b="1" dirty="0" smtClean="0">
                <a:solidFill>
                  <a:srgbClr val="FF0000"/>
                </a:solidFill>
              </a:rPr>
              <a:t>International  d’Éthique </a:t>
            </a:r>
            <a:r>
              <a:rPr lang="fr-FR" sz="2000" b="1" dirty="0">
                <a:solidFill>
                  <a:srgbClr val="FF0000"/>
                </a:solidFill>
              </a:rPr>
              <a:t>Médicale de l’Association Médicale Mondiale </a:t>
            </a:r>
            <a:endParaRPr lang="fr-FR" sz="2000" b="1" dirty="0" smtClean="0">
              <a:solidFill>
                <a:srgbClr val="FF0000"/>
              </a:solidFill>
            </a:endParaRPr>
          </a:p>
          <a:p>
            <a:pPr marL="0" indent="0">
              <a:buNone/>
            </a:pPr>
            <a:r>
              <a:rPr lang="fr-FR" sz="2000" b="1" dirty="0">
                <a:solidFill>
                  <a:srgbClr val="FF0000"/>
                </a:solidFill>
              </a:rPr>
              <a:t> </a:t>
            </a:r>
            <a:r>
              <a:rPr lang="fr-FR" sz="2000" b="1" dirty="0" smtClean="0">
                <a:solidFill>
                  <a:srgbClr val="FF0000"/>
                </a:solidFill>
              </a:rPr>
              <a:t>      selon </a:t>
            </a:r>
            <a:r>
              <a:rPr lang="fr-FR" sz="2000" b="1" dirty="0">
                <a:solidFill>
                  <a:srgbClr val="FF0000"/>
                </a:solidFill>
              </a:rPr>
              <a:t>lequel </a:t>
            </a:r>
            <a:r>
              <a:rPr lang="fr-FR" sz="2000" b="1" dirty="0" smtClean="0">
                <a:solidFill>
                  <a:srgbClr val="FF0000"/>
                </a:solidFill>
              </a:rPr>
              <a:t>:</a:t>
            </a:r>
          </a:p>
          <a:p>
            <a:endParaRPr lang="fr-FR" sz="1800" b="1" dirty="0">
              <a:solidFill>
                <a:srgbClr val="002060"/>
              </a:solidFill>
            </a:endParaRPr>
          </a:p>
          <a:p>
            <a:r>
              <a:rPr lang="fr-FR" sz="1800" b="1" dirty="0">
                <a:solidFill>
                  <a:srgbClr val="002060"/>
                </a:solidFill>
              </a:rPr>
              <a:t>« Lorsqu’un examen ou un traitement dépasse ses capacités, le médecin devrait</a:t>
            </a:r>
          </a:p>
          <a:p>
            <a:pPr marL="0" indent="0">
              <a:buNone/>
            </a:pPr>
            <a:r>
              <a:rPr lang="fr-FR" sz="1800" b="1" dirty="0" smtClean="0">
                <a:solidFill>
                  <a:srgbClr val="002060"/>
                </a:solidFill>
              </a:rPr>
              <a:t>      consulter </a:t>
            </a:r>
            <a:r>
              <a:rPr lang="fr-FR" sz="1800" b="1" dirty="0">
                <a:solidFill>
                  <a:srgbClr val="002060"/>
                </a:solidFill>
              </a:rPr>
              <a:t>ou adresser le patient à un autre médecin disposant des compétences</a:t>
            </a:r>
          </a:p>
          <a:p>
            <a:pPr marL="0" indent="0">
              <a:buNone/>
            </a:pPr>
            <a:r>
              <a:rPr lang="fr-FR" sz="1800" b="1" dirty="0" smtClean="0">
                <a:solidFill>
                  <a:srgbClr val="002060"/>
                </a:solidFill>
              </a:rPr>
              <a:t>       nécessaires ».</a:t>
            </a:r>
          </a:p>
          <a:p>
            <a:endParaRPr lang="fr-FR" sz="1800" b="1" dirty="0">
              <a:solidFill>
                <a:srgbClr val="002060"/>
              </a:solidFill>
            </a:endParaRPr>
          </a:p>
          <a:p>
            <a:r>
              <a:rPr lang="fr-FR" sz="1800" b="1" dirty="0">
                <a:solidFill>
                  <a:srgbClr val="002060"/>
                </a:solidFill>
              </a:rPr>
              <a:t>Il est admis que du point de vue déontologique, la réalisation d’un acte de </a:t>
            </a:r>
            <a:r>
              <a:rPr lang="fr-FR" sz="1800" b="1" dirty="0" err="1">
                <a:solidFill>
                  <a:srgbClr val="002060"/>
                </a:solidFill>
              </a:rPr>
              <a:t>télémé</a:t>
            </a:r>
            <a:r>
              <a:rPr lang="fr-FR" sz="1800" b="1" dirty="0">
                <a:solidFill>
                  <a:srgbClr val="002060"/>
                </a:solidFill>
              </a:rPr>
              <a:t>-</a:t>
            </a:r>
          </a:p>
          <a:p>
            <a:pPr marL="0" indent="0">
              <a:buNone/>
            </a:pPr>
            <a:r>
              <a:rPr lang="fr-FR" sz="1800" b="1" dirty="0" smtClean="0">
                <a:solidFill>
                  <a:srgbClr val="002060"/>
                </a:solidFill>
              </a:rPr>
              <a:t>      </a:t>
            </a:r>
            <a:r>
              <a:rPr lang="fr-FR" sz="1800" b="1" dirty="0" err="1" smtClean="0">
                <a:solidFill>
                  <a:srgbClr val="002060"/>
                </a:solidFill>
              </a:rPr>
              <a:t>decine</a:t>
            </a:r>
            <a:r>
              <a:rPr lang="fr-FR" sz="1800" b="1" dirty="0" smtClean="0">
                <a:solidFill>
                  <a:srgbClr val="002060"/>
                </a:solidFill>
              </a:rPr>
              <a:t> </a:t>
            </a:r>
            <a:r>
              <a:rPr lang="fr-FR" sz="1800" b="1" dirty="0">
                <a:solidFill>
                  <a:srgbClr val="002060"/>
                </a:solidFill>
              </a:rPr>
              <a:t>doit être fondée sur une nécessité justifiée par l’absence dans la proximité</a:t>
            </a:r>
          </a:p>
          <a:p>
            <a:pPr marL="0" indent="0">
              <a:buNone/>
            </a:pPr>
            <a:r>
              <a:rPr lang="fr-FR" sz="1800" b="1" dirty="0" smtClean="0">
                <a:solidFill>
                  <a:srgbClr val="002060"/>
                </a:solidFill>
              </a:rPr>
              <a:t>      géographique </a:t>
            </a:r>
            <a:r>
              <a:rPr lang="fr-FR" sz="1800" b="1" dirty="0">
                <a:solidFill>
                  <a:srgbClr val="002060"/>
                </a:solidFill>
              </a:rPr>
              <a:t>du patient d’une offre de soins similaires de même qualité</a:t>
            </a:r>
            <a:r>
              <a:rPr lang="fr-FR" sz="1800" b="1" dirty="0" smtClean="0">
                <a:solidFill>
                  <a:srgbClr val="002060"/>
                </a:solidFill>
              </a:rPr>
              <a:t>.</a:t>
            </a:r>
          </a:p>
          <a:p>
            <a:endParaRPr lang="fr-FR" sz="1800" b="1" dirty="0" smtClean="0">
              <a:solidFill>
                <a:srgbClr val="002060"/>
              </a:solidFill>
            </a:endParaRPr>
          </a:p>
          <a:p>
            <a:r>
              <a:rPr lang="fr-FR" sz="1800" b="1" dirty="0" smtClean="0">
                <a:solidFill>
                  <a:srgbClr val="002060"/>
                </a:solidFill>
              </a:rPr>
              <a:t> </a:t>
            </a:r>
            <a:r>
              <a:rPr lang="fr-FR" sz="1800" b="1" dirty="0">
                <a:solidFill>
                  <a:srgbClr val="002060"/>
                </a:solidFill>
              </a:rPr>
              <a:t>La </a:t>
            </a:r>
            <a:r>
              <a:rPr lang="fr-FR" sz="1800" b="1" dirty="0" smtClean="0">
                <a:solidFill>
                  <a:srgbClr val="002060"/>
                </a:solidFill>
              </a:rPr>
              <a:t>télémédecine </a:t>
            </a:r>
            <a:r>
              <a:rPr lang="fr-FR" sz="1800" b="1" dirty="0">
                <a:solidFill>
                  <a:srgbClr val="002060"/>
                </a:solidFill>
              </a:rPr>
              <a:t>n’a pas vocation à se substituer à la médecine présentielle. Elle est </a:t>
            </a:r>
            <a:r>
              <a:rPr lang="fr-FR" sz="1800" b="1" dirty="0" smtClean="0">
                <a:solidFill>
                  <a:srgbClr val="002060"/>
                </a:solidFill>
              </a:rPr>
              <a:t>utilisée pour </a:t>
            </a:r>
            <a:r>
              <a:rPr lang="fr-FR" sz="1800" b="1" dirty="0">
                <a:solidFill>
                  <a:srgbClr val="002060"/>
                </a:solidFill>
              </a:rPr>
              <a:t>pallier l’absence de possibilité de consultation ou d’acte technique </a:t>
            </a:r>
            <a:r>
              <a:rPr lang="fr-FR" sz="1800" b="1" dirty="0" smtClean="0">
                <a:solidFill>
                  <a:srgbClr val="002060"/>
                </a:solidFill>
              </a:rPr>
              <a:t>classique, pour </a:t>
            </a:r>
            <a:r>
              <a:rPr lang="fr-FR" sz="1800" b="1" dirty="0">
                <a:solidFill>
                  <a:srgbClr val="002060"/>
                </a:solidFill>
              </a:rPr>
              <a:t>des raisons notamment d’éloignement.</a:t>
            </a:r>
          </a:p>
        </p:txBody>
      </p:sp>
      <p:sp>
        <p:nvSpPr>
          <p:cNvPr id="2" name="Titre 1"/>
          <p:cNvSpPr>
            <a:spLocks noGrp="1"/>
          </p:cNvSpPr>
          <p:nvPr>
            <p:ph type="title"/>
          </p:nvPr>
        </p:nvSpPr>
        <p:spPr/>
        <p:txBody>
          <a:bodyPr>
            <a:normAutofit/>
          </a:bodyPr>
          <a:lstStyle/>
          <a:p>
            <a:r>
              <a:rPr lang="fr-FR" dirty="0"/>
              <a:t>Enjeux </a:t>
            </a:r>
            <a:r>
              <a:rPr lang="fr-FR" dirty="0" smtClean="0"/>
              <a:t>Ethique</a:t>
            </a:r>
            <a:br>
              <a:rPr lang="fr-FR" dirty="0" smtClean="0"/>
            </a:br>
            <a:r>
              <a:rPr lang="fr-FR" sz="3100" b="1" dirty="0" smtClean="0">
                <a:solidFill>
                  <a:srgbClr val="002060"/>
                </a:solidFill>
              </a:rPr>
              <a:t>De La Santé Numérique</a:t>
            </a:r>
            <a:endParaRPr lang="fr-FR" sz="3100" b="1" dirty="0">
              <a:solidFill>
                <a:srgbClr val="002060"/>
              </a:solidFill>
            </a:endParaRPr>
          </a:p>
        </p:txBody>
      </p:sp>
    </p:spTree>
    <p:extLst>
      <p:ext uri="{BB962C8B-B14F-4D97-AF65-F5344CB8AC3E}">
        <p14:creationId xmlns:p14="http://schemas.microsoft.com/office/powerpoint/2010/main" val="153280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21924" y="1406973"/>
            <a:ext cx="7632848" cy="4104455"/>
          </a:xfrm>
          <a:prstGeom prst="rect">
            <a:avLst/>
          </a:prstGeom>
        </p:spPr>
        <p:txBody>
          <a:bodyPr wrap="square">
            <a:spAutoFit/>
          </a:bodyPr>
          <a:lstStyle/>
          <a:p>
            <a:r>
              <a:rPr lang="fr-FR" sz="2800" dirty="0" smtClean="0"/>
              <a:t>Le développement de la télémédecine doit demeurer </a:t>
            </a:r>
            <a:r>
              <a:rPr lang="fr-FR" sz="2800" b="1" dirty="0" smtClean="0"/>
              <a:t>éthique, </a:t>
            </a:r>
            <a:r>
              <a:rPr lang="fr-FR" sz="2800" b="1" dirty="0" smtClean="0">
                <a:solidFill>
                  <a:srgbClr val="C00000"/>
                </a:solidFill>
              </a:rPr>
              <a:t>c'est-à-dire répondre à un besoin de santé publique</a:t>
            </a:r>
            <a:r>
              <a:rPr lang="fr-FR" sz="2800" dirty="0" smtClean="0"/>
              <a:t>. </a:t>
            </a:r>
          </a:p>
          <a:p>
            <a:r>
              <a:rPr lang="fr-FR" sz="2800" dirty="0" smtClean="0"/>
              <a:t>Le dialogue singulier avec le patient lorsque cela reste possible doit être privilégié, et le respect de l’intimité de la vie privée assuré. Le respect de la confidentialité des données médicales personnelles est une obligation éthique et déontologique.</a:t>
            </a:r>
            <a:endParaRPr lang="fr-FR" sz="2800" dirty="0"/>
          </a:p>
        </p:txBody>
      </p:sp>
      <p:sp>
        <p:nvSpPr>
          <p:cNvPr id="6" name="Rectangle 5"/>
          <p:cNvSpPr/>
          <p:nvPr/>
        </p:nvSpPr>
        <p:spPr>
          <a:xfrm>
            <a:off x="1979712" y="559095"/>
            <a:ext cx="4572000" cy="830997"/>
          </a:xfrm>
          <a:prstGeom prst="rect">
            <a:avLst/>
          </a:prstGeom>
        </p:spPr>
        <p:txBody>
          <a:bodyPr>
            <a:spAutoFit/>
          </a:bodyPr>
          <a:lstStyle/>
          <a:p>
            <a:pPr algn="ctr"/>
            <a:r>
              <a:rPr lang="fr-FR" sz="2400" b="1" dirty="0" smtClean="0">
                <a:solidFill>
                  <a:schemeClr val="bg1"/>
                </a:solidFill>
              </a:rPr>
              <a:t>Enjeux Ethique</a:t>
            </a:r>
            <a:br>
              <a:rPr lang="fr-FR" sz="2400" b="1" dirty="0" smtClean="0">
                <a:solidFill>
                  <a:schemeClr val="bg1"/>
                </a:solidFill>
              </a:rPr>
            </a:br>
            <a:r>
              <a:rPr lang="fr-FR" sz="2400" b="1" dirty="0" smtClean="0">
                <a:solidFill>
                  <a:schemeClr val="bg1"/>
                </a:solidFill>
              </a:rPr>
              <a:t>De La Santé Numérique</a:t>
            </a:r>
            <a:endParaRPr lang="fr-FR" sz="2400" b="1" dirty="0">
              <a:solidFill>
                <a:schemeClr val="bg1"/>
              </a:solidFill>
            </a:endParaRPr>
          </a:p>
        </p:txBody>
      </p:sp>
    </p:spTree>
    <p:extLst>
      <p:ext uri="{BB962C8B-B14F-4D97-AF65-F5344CB8AC3E}">
        <p14:creationId xmlns:p14="http://schemas.microsoft.com/office/powerpoint/2010/main" val="561505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27584" y="1700808"/>
            <a:ext cx="7408333" cy="3450696"/>
          </a:xfrm>
        </p:spPr>
        <p:txBody>
          <a:bodyPr/>
          <a:lstStyle/>
          <a:p>
            <a:r>
              <a:rPr lang="fr-FR" dirty="0"/>
              <a:t>- </a:t>
            </a:r>
            <a:r>
              <a:rPr lang="fr-FR" b="1" dirty="0">
                <a:solidFill>
                  <a:schemeClr val="tx1">
                    <a:lumMod val="95000"/>
                    <a:lumOff val="5000"/>
                  </a:schemeClr>
                </a:solidFill>
              </a:rPr>
              <a:t>Les actes de télémédecine sont réalisés avec le consentement libre et éclairé de la personne</a:t>
            </a:r>
          </a:p>
          <a:p>
            <a:r>
              <a:rPr lang="fr-FR" b="1" dirty="0">
                <a:solidFill>
                  <a:schemeClr val="tx1">
                    <a:lumMod val="95000"/>
                    <a:lumOff val="5000"/>
                  </a:schemeClr>
                </a:solidFill>
              </a:rPr>
              <a:t>Consentement électronique possible</a:t>
            </a:r>
          </a:p>
          <a:p>
            <a:r>
              <a:rPr lang="fr-FR" b="1" dirty="0">
                <a:solidFill>
                  <a:schemeClr val="tx1">
                    <a:lumMod val="95000"/>
                    <a:lumOff val="5000"/>
                  </a:schemeClr>
                </a:solidFill>
              </a:rPr>
              <a:t>- Les professionnels participant à un acte de télémédecine peuvent, sauf opposition de la personne dûment informée, échanger des informations relatives à cette </a:t>
            </a:r>
            <a:r>
              <a:rPr lang="fr-FR" b="1" dirty="0" smtClean="0">
                <a:solidFill>
                  <a:schemeClr val="tx1">
                    <a:lumMod val="95000"/>
                    <a:lumOff val="5000"/>
                  </a:schemeClr>
                </a:solidFill>
              </a:rPr>
              <a:t>personne.</a:t>
            </a:r>
            <a:endParaRPr lang="fr-FR" b="1" dirty="0">
              <a:solidFill>
                <a:schemeClr val="tx1">
                  <a:lumMod val="95000"/>
                  <a:lumOff val="5000"/>
                </a:schemeClr>
              </a:solidFill>
            </a:endParaRPr>
          </a:p>
          <a:p>
            <a:endParaRPr lang="fr-FR" b="1" dirty="0">
              <a:solidFill>
                <a:schemeClr val="tx1">
                  <a:lumMod val="95000"/>
                  <a:lumOff val="5000"/>
                </a:schemeClr>
              </a:solidFill>
            </a:endParaRPr>
          </a:p>
        </p:txBody>
      </p:sp>
      <p:sp>
        <p:nvSpPr>
          <p:cNvPr id="2" name="Titre 1"/>
          <p:cNvSpPr>
            <a:spLocks noGrp="1"/>
          </p:cNvSpPr>
          <p:nvPr>
            <p:ph type="title"/>
          </p:nvPr>
        </p:nvSpPr>
        <p:spPr/>
        <p:txBody>
          <a:bodyPr>
            <a:normAutofit fontScale="90000"/>
          </a:bodyPr>
          <a:lstStyle/>
          <a:p>
            <a:r>
              <a:rPr lang="fr-FR" b="1" dirty="0">
                <a:solidFill>
                  <a:srgbClr val="002060"/>
                </a:solidFill>
              </a:rPr>
              <a:t>Enjeux Ethique</a:t>
            </a:r>
            <a:br>
              <a:rPr lang="fr-FR" b="1" dirty="0">
                <a:solidFill>
                  <a:srgbClr val="002060"/>
                </a:solidFill>
              </a:rPr>
            </a:br>
            <a:r>
              <a:rPr lang="fr-FR" b="1" dirty="0">
                <a:solidFill>
                  <a:schemeClr val="bg1"/>
                </a:solidFill>
              </a:rPr>
              <a:t>De La Santé Numérique</a:t>
            </a:r>
          </a:p>
        </p:txBody>
      </p:sp>
    </p:spTree>
    <p:extLst>
      <p:ext uri="{BB962C8B-B14F-4D97-AF65-F5344CB8AC3E}">
        <p14:creationId xmlns:p14="http://schemas.microsoft.com/office/powerpoint/2010/main" val="3162853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772816"/>
            <a:ext cx="7200800" cy="3539430"/>
          </a:xfrm>
          <a:prstGeom prst="rect">
            <a:avLst/>
          </a:prstGeom>
        </p:spPr>
        <p:txBody>
          <a:bodyPr wrap="square">
            <a:spAutoFit/>
          </a:bodyPr>
          <a:lstStyle/>
          <a:p>
            <a:r>
              <a:rPr lang="fr-FR" sz="2800" b="1" dirty="0" smtClean="0">
                <a:solidFill>
                  <a:srgbClr val="002060"/>
                </a:solidFill>
              </a:rPr>
              <a:t>Chaque acte de télémédecine sera réalisé dans des conditions garantissant : </a:t>
            </a:r>
          </a:p>
          <a:p>
            <a:r>
              <a:rPr lang="fr-FR" sz="2800" b="1" dirty="0" smtClean="0">
                <a:solidFill>
                  <a:srgbClr val="002060"/>
                </a:solidFill>
              </a:rPr>
              <a:t>*L’authentification des professionnels de santé intervenant dans l’acte ; </a:t>
            </a:r>
          </a:p>
          <a:p>
            <a:r>
              <a:rPr lang="fr-FR" sz="2800" b="1" dirty="0" smtClean="0">
                <a:solidFill>
                  <a:srgbClr val="002060"/>
                </a:solidFill>
              </a:rPr>
              <a:t>*L’identification du patient ; </a:t>
            </a:r>
          </a:p>
          <a:p>
            <a:r>
              <a:rPr lang="fr-FR" sz="2800" b="1" dirty="0" smtClean="0">
                <a:solidFill>
                  <a:srgbClr val="002060"/>
                </a:solidFill>
              </a:rPr>
              <a:t>*L’accès des professionnels de santé aux données médicales du patient nécessaires à la réalisation de l’acte</a:t>
            </a:r>
            <a:endParaRPr lang="fr-FR" sz="2800" b="1" dirty="0">
              <a:solidFill>
                <a:srgbClr val="002060"/>
              </a:solidFill>
            </a:endParaRPr>
          </a:p>
        </p:txBody>
      </p:sp>
      <p:sp>
        <p:nvSpPr>
          <p:cNvPr id="5" name="Rectangle 4"/>
          <p:cNvSpPr/>
          <p:nvPr/>
        </p:nvSpPr>
        <p:spPr>
          <a:xfrm>
            <a:off x="2537081" y="476672"/>
            <a:ext cx="3781805" cy="1138773"/>
          </a:xfrm>
          <a:prstGeom prst="rect">
            <a:avLst/>
          </a:prstGeom>
        </p:spPr>
        <p:txBody>
          <a:bodyPr wrap="none">
            <a:spAutoFit/>
          </a:bodyPr>
          <a:lstStyle/>
          <a:p>
            <a:pPr algn="ctr"/>
            <a:r>
              <a:rPr lang="fr-FR" sz="4000" b="1" dirty="0" smtClean="0"/>
              <a:t>Enjeux Ethique</a:t>
            </a:r>
            <a:br>
              <a:rPr lang="fr-FR" sz="4000" b="1" dirty="0" smtClean="0"/>
            </a:br>
            <a:r>
              <a:rPr lang="fr-FR" sz="2800" b="1" dirty="0" smtClean="0">
                <a:solidFill>
                  <a:schemeClr val="bg1"/>
                </a:solidFill>
              </a:rPr>
              <a:t>De La Santé Numérique</a:t>
            </a:r>
            <a:endParaRPr lang="fr-FR" sz="2800" b="1" dirty="0">
              <a:solidFill>
                <a:schemeClr val="bg1"/>
              </a:solidFill>
            </a:endParaRPr>
          </a:p>
        </p:txBody>
      </p:sp>
    </p:spTree>
    <p:extLst>
      <p:ext uri="{BB962C8B-B14F-4D97-AF65-F5344CB8AC3E}">
        <p14:creationId xmlns:p14="http://schemas.microsoft.com/office/powerpoint/2010/main" val="2775405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a:t>Si le marché de l’e-santé, partout dans le monde, représente indiscutablement un facteur potentiel de croissance des économies </a:t>
            </a:r>
            <a:r>
              <a:rPr lang="fr-FR" b="1" dirty="0" smtClean="0"/>
              <a:t>nationales,   </a:t>
            </a:r>
            <a:r>
              <a:rPr lang="fr-FR" b="1" dirty="0"/>
              <a:t>les pratiques de la télémédecine, notamment celles de la télé expertise radiologique et de la télésurveillance à domicile, ne peuvent être assimilées à un </a:t>
            </a:r>
            <a:r>
              <a:rPr lang="fr-FR" b="1" dirty="0" smtClean="0"/>
              <a:t>e-Commerce.</a:t>
            </a:r>
            <a:endParaRPr lang="fr-FR" b="1" dirty="0"/>
          </a:p>
        </p:txBody>
      </p:sp>
      <p:sp>
        <p:nvSpPr>
          <p:cNvPr id="2" name="Titre 1"/>
          <p:cNvSpPr>
            <a:spLocks noGrp="1"/>
          </p:cNvSpPr>
          <p:nvPr>
            <p:ph type="title"/>
          </p:nvPr>
        </p:nvSpPr>
        <p:spPr/>
        <p:txBody>
          <a:bodyPr>
            <a:normAutofit fontScale="90000"/>
          </a:bodyPr>
          <a:lstStyle/>
          <a:p>
            <a:r>
              <a:rPr lang="fr-FR" dirty="0"/>
              <a:t>Enjeux Ethique</a:t>
            </a:r>
            <a:br>
              <a:rPr lang="fr-FR" dirty="0"/>
            </a:br>
            <a:r>
              <a:rPr lang="fr-FR" b="1" dirty="0">
                <a:solidFill>
                  <a:schemeClr val="tx1"/>
                </a:solidFill>
              </a:rPr>
              <a:t>De La Santé Numérique</a:t>
            </a:r>
          </a:p>
        </p:txBody>
      </p:sp>
    </p:spTree>
    <p:extLst>
      <p:ext uri="{BB962C8B-B14F-4D97-AF65-F5344CB8AC3E}">
        <p14:creationId xmlns:p14="http://schemas.microsoft.com/office/powerpoint/2010/main" val="4021453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87624" y="3717032"/>
            <a:ext cx="7092776" cy="2409130"/>
          </a:xfrm>
        </p:spPr>
        <p:txBody>
          <a:bodyPr/>
          <a:lstStyle/>
          <a:p>
            <a:r>
              <a:rPr lang="fr-FR" b="1" dirty="0" smtClean="0"/>
              <a:t>Et Comme </a:t>
            </a:r>
            <a:r>
              <a:rPr lang="fr-FR" b="1" dirty="0"/>
              <a:t>nous l’avons vu précédemment, les contraintes juridiques imposées à la télémédecine sont nombreuses, </a:t>
            </a:r>
            <a:r>
              <a:rPr lang="fr-FR" b="1" i="1" u="sng" dirty="0"/>
              <a:t>mais celles portant sur la protection des données médicales personnelles sont </a:t>
            </a:r>
            <a:r>
              <a:rPr lang="fr-FR" b="1" i="1" u="sng" dirty="0" smtClean="0"/>
              <a:t>prioritaires : </a:t>
            </a:r>
            <a:r>
              <a:rPr lang="fr-FR" b="1" i="1" u="sng" dirty="0" smtClean="0">
                <a:solidFill>
                  <a:srgbClr val="FF0000"/>
                </a:solidFill>
              </a:rPr>
              <a:t>enjeux de la confidentialité</a:t>
            </a:r>
            <a:endParaRPr lang="fr-FR" b="1" i="1" u="sng" dirty="0">
              <a:solidFill>
                <a:srgbClr val="FF0000"/>
              </a:solidFill>
            </a:endParaRPr>
          </a:p>
        </p:txBody>
      </p:sp>
      <p:sp>
        <p:nvSpPr>
          <p:cNvPr id="2" name="Titre 1"/>
          <p:cNvSpPr>
            <a:spLocks noGrp="1"/>
          </p:cNvSpPr>
          <p:nvPr>
            <p:ph type="title"/>
          </p:nvPr>
        </p:nvSpPr>
        <p:spPr/>
        <p:txBody>
          <a:bodyPr>
            <a:normAutofit/>
          </a:bodyPr>
          <a:lstStyle/>
          <a:p>
            <a:r>
              <a:rPr lang="fr-FR" dirty="0">
                <a:solidFill>
                  <a:schemeClr val="tx1"/>
                </a:solidFill>
              </a:rPr>
              <a:t>Enjeux Ethique</a:t>
            </a:r>
            <a:br>
              <a:rPr lang="fr-FR" dirty="0">
                <a:solidFill>
                  <a:schemeClr val="tx1"/>
                </a:solidFill>
              </a:rPr>
            </a:br>
            <a:r>
              <a:rPr lang="fr-FR" sz="3100" b="1" dirty="0"/>
              <a:t>De La Santé Numérique</a:t>
            </a:r>
          </a:p>
        </p:txBody>
      </p:sp>
      <p:sp>
        <p:nvSpPr>
          <p:cNvPr id="4" name="Rectangle 3"/>
          <p:cNvSpPr/>
          <p:nvPr/>
        </p:nvSpPr>
        <p:spPr>
          <a:xfrm>
            <a:off x="1368112" y="1916832"/>
            <a:ext cx="6912768" cy="1569660"/>
          </a:xfrm>
          <a:prstGeom prst="rect">
            <a:avLst/>
          </a:prstGeom>
        </p:spPr>
        <p:txBody>
          <a:bodyPr wrap="square">
            <a:spAutoFit/>
          </a:bodyPr>
          <a:lstStyle/>
          <a:p>
            <a:r>
              <a:rPr lang="fr-FR" sz="2400" b="1" dirty="0" smtClean="0"/>
              <a:t>*L’incompatibilité de cette pratique médicale avec une démarche commerciale repose en particulier sur l’obligation légale de confidentialité et de respect de la vie privée,</a:t>
            </a:r>
            <a:endParaRPr lang="fr-FR" sz="2400" b="1" dirty="0"/>
          </a:p>
        </p:txBody>
      </p:sp>
    </p:spTree>
    <p:extLst>
      <p:ext uri="{BB962C8B-B14F-4D97-AF65-F5344CB8AC3E}">
        <p14:creationId xmlns:p14="http://schemas.microsoft.com/office/powerpoint/2010/main" val="3057770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99592" y="2276872"/>
            <a:ext cx="7408333" cy="3450696"/>
          </a:xfrm>
        </p:spPr>
        <p:txBody>
          <a:bodyPr>
            <a:normAutofit fontScale="70000" lnSpcReduction="20000"/>
          </a:bodyPr>
          <a:lstStyle/>
          <a:p>
            <a:r>
              <a:rPr lang="fr-FR" sz="2800" b="1" dirty="0"/>
              <a:t>L'étanchéité entre le domaine des données personnelles et</a:t>
            </a:r>
          </a:p>
          <a:p>
            <a:pPr marL="0" indent="0">
              <a:buNone/>
            </a:pPr>
            <a:r>
              <a:rPr lang="fr-FR" sz="2800" b="1" dirty="0" smtClean="0"/>
              <a:t>     celui </a:t>
            </a:r>
            <a:r>
              <a:rPr lang="fr-FR" sz="2800" b="1" dirty="0"/>
              <a:t>des données collectives ne peut être assurée et contrôlée</a:t>
            </a:r>
          </a:p>
          <a:p>
            <a:pPr marL="0" indent="0">
              <a:buNone/>
            </a:pPr>
            <a:r>
              <a:rPr lang="fr-FR" sz="2800" b="1" dirty="0" smtClean="0"/>
              <a:t>       que </a:t>
            </a:r>
            <a:r>
              <a:rPr lang="fr-FR" sz="2800" b="1" dirty="0"/>
              <a:t>par des procédures mises en place, modélisées et validées</a:t>
            </a:r>
          </a:p>
          <a:p>
            <a:pPr marL="0" indent="0">
              <a:buNone/>
            </a:pPr>
            <a:r>
              <a:rPr lang="fr-FR" sz="2800" b="1" dirty="0" smtClean="0"/>
              <a:t>        par </a:t>
            </a:r>
            <a:r>
              <a:rPr lang="fr-FR" sz="2800" b="1" dirty="0"/>
              <a:t>les utilisateurs, et/ou par une tierce structure (« tiers de</a:t>
            </a:r>
          </a:p>
          <a:p>
            <a:pPr marL="0" indent="0">
              <a:buNone/>
            </a:pPr>
            <a:r>
              <a:rPr lang="fr-FR" sz="2800" b="1" dirty="0" smtClean="0"/>
              <a:t>       confiance </a:t>
            </a:r>
            <a:r>
              <a:rPr lang="fr-FR" sz="2800" b="1" dirty="0"/>
              <a:t>»), </a:t>
            </a:r>
            <a:endParaRPr lang="fr-FR" sz="2800" b="1" dirty="0" smtClean="0"/>
          </a:p>
          <a:p>
            <a:pPr marL="0" indent="0">
              <a:buNone/>
            </a:pPr>
            <a:r>
              <a:rPr lang="fr-FR" sz="2800" b="1" dirty="0"/>
              <a:t> </a:t>
            </a:r>
            <a:r>
              <a:rPr lang="fr-FR" sz="2800" b="1" dirty="0" smtClean="0"/>
              <a:t>     ** idéalement  indépendante à  </a:t>
            </a:r>
            <a:r>
              <a:rPr lang="fr-FR" sz="2800" b="1" dirty="0"/>
              <a:t>la </a:t>
            </a:r>
            <a:r>
              <a:rPr lang="fr-FR" sz="2800" b="1" dirty="0" smtClean="0"/>
              <a:t> fois des </a:t>
            </a:r>
            <a:r>
              <a:rPr lang="fr-FR" sz="2800" b="1" dirty="0"/>
              <a:t>professionnels de </a:t>
            </a:r>
            <a:endParaRPr lang="fr-FR" sz="2800" b="1" dirty="0" smtClean="0"/>
          </a:p>
          <a:p>
            <a:pPr marL="0" indent="0">
              <a:buNone/>
            </a:pPr>
            <a:r>
              <a:rPr lang="fr-FR" sz="2800" b="1" dirty="0"/>
              <a:t> </a:t>
            </a:r>
            <a:r>
              <a:rPr lang="fr-FR" sz="2800" b="1" dirty="0" smtClean="0"/>
              <a:t>     la </a:t>
            </a:r>
            <a:r>
              <a:rPr lang="fr-FR" sz="2800" b="1" dirty="0"/>
              <a:t>santé, des responsables de </a:t>
            </a:r>
            <a:r>
              <a:rPr lang="fr-FR" sz="2800" b="1" dirty="0" smtClean="0"/>
              <a:t>la sécurité sociale </a:t>
            </a:r>
            <a:r>
              <a:rPr lang="fr-FR" sz="2800" b="1" dirty="0"/>
              <a:t>et </a:t>
            </a:r>
            <a:r>
              <a:rPr lang="fr-FR" sz="2800" b="1" dirty="0" smtClean="0"/>
              <a:t>des</a:t>
            </a:r>
          </a:p>
          <a:p>
            <a:pPr marL="0" indent="0">
              <a:buNone/>
            </a:pPr>
            <a:r>
              <a:rPr lang="fr-FR" sz="2800" b="1" dirty="0"/>
              <a:t> </a:t>
            </a:r>
            <a:r>
              <a:rPr lang="fr-FR" sz="2800" b="1" dirty="0" smtClean="0"/>
              <a:t>     </a:t>
            </a:r>
            <a:r>
              <a:rPr lang="fr-FR" sz="2800" b="1" dirty="0"/>
              <a:t>autorités politiques, de manière </a:t>
            </a:r>
            <a:r>
              <a:rPr lang="fr-FR" sz="2800" b="1" dirty="0" smtClean="0"/>
              <a:t>à garantir les  droits </a:t>
            </a:r>
            <a:r>
              <a:rPr lang="fr-FR" sz="2800" b="1" dirty="0"/>
              <a:t>des uns </a:t>
            </a:r>
            <a:endParaRPr lang="fr-FR" sz="2800" b="1" dirty="0" smtClean="0"/>
          </a:p>
          <a:p>
            <a:pPr marL="0" indent="0">
              <a:buNone/>
            </a:pPr>
            <a:r>
              <a:rPr lang="fr-FR" sz="2800" b="1" dirty="0"/>
              <a:t> </a:t>
            </a:r>
            <a:r>
              <a:rPr lang="fr-FR" sz="2800" b="1" dirty="0" smtClean="0"/>
              <a:t>     et </a:t>
            </a:r>
            <a:r>
              <a:rPr lang="fr-FR" sz="2800" b="1" dirty="0"/>
              <a:t>des autres.</a:t>
            </a:r>
          </a:p>
        </p:txBody>
      </p:sp>
      <p:sp>
        <p:nvSpPr>
          <p:cNvPr id="2" name="Titre 1"/>
          <p:cNvSpPr>
            <a:spLocks noGrp="1"/>
          </p:cNvSpPr>
          <p:nvPr>
            <p:ph type="title"/>
          </p:nvPr>
        </p:nvSpPr>
        <p:spPr/>
        <p:txBody>
          <a:bodyPr>
            <a:normAutofit fontScale="90000"/>
          </a:bodyPr>
          <a:lstStyle/>
          <a:p>
            <a:r>
              <a:rPr lang="fr-FR" dirty="0"/>
              <a:t>Enjeux Ethique</a:t>
            </a:r>
            <a:br>
              <a:rPr lang="fr-FR" dirty="0"/>
            </a:br>
            <a:r>
              <a:rPr lang="fr-FR" b="1" dirty="0">
                <a:solidFill>
                  <a:srgbClr val="002060"/>
                </a:solidFill>
              </a:rPr>
              <a:t>De La Santé Numérique</a:t>
            </a:r>
          </a:p>
        </p:txBody>
      </p:sp>
    </p:spTree>
    <p:extLst>
      <p:ext uri="{BB962C8B-B14F-4D97-AF65-F5344CB8AC3E}">
        <p14:creationId xmlns:p14="http://schemas.microsoft.com/office/powerpoint/2010/main" val="11255215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fr-FR" dirty="0"/>
              <a:t>Enjeux Ethique</a:t>
            </a:r>
            <a:br>
              <a:rPr lang="fr-FR" dirty="0"/>
            </a:br>
            <a:r>
              <a:rPr lang="fr-FR" sz="3100" b="1" dirty="0">
                <a:solidFill>
                  <a:schemeClr val="tx1"/>
                </a:solidFill>
              </a:rPr>
              <a:t>De La Santé Numérique</a:t>
            </a:r>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15616" y="1623447"/>
            <a:ext cx="2123728" cy="15210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3635896" y="1700808"/>
            <a:ext cx="5256584" cy="1015663"/>
          </a:xfrm>
          <a:prstGeom prst="rect">
            <a:avLst/>
          </a:prstGeom>
        </p:spPr>
        <p:txBody>
          <a:bodyPr wrap="square">
            <a:spAutoFit/>
          </a:bodyPr>
          <a:lstStyle/>
          <a:p>
            <a:r>
              <a:rPr lang="fr-FR" sz="2000" b="1" dirty="0" smtClean="0"/>
              <a:t>La santé à l'ère du numérique : une foule de nouvelles questions</a:t>
            </a:r>
            <a:r>
              <a:rPr lang="fr-FR" sz="2000" b="1" dirty="0"/>
              <a:t>: dans </a:t>
            </a:r>
            <a:r>
              <a:rPr lang="fr-FR" sz="2000" b="1" dirty="0">
                <a:solidFill>
                  <a:srgbClr val="FF0000"/>
                </a:solidFill>
              </a:rPr>
              <a:t>les domaines éthique, juridique et déontologique</a:t>
            </a:r>
          </a:p>
        </p:txBody>
      </p:sp>
      <p:sp>
        <p:nvSpPr>
          <p:cNvPr id="2" name="Rectangle 1"/>
          <p:cNvSpPr/>
          <p:nvPr/>
        </p:nvSpPr>
        <p:spPr>
          <a:xfrm>
            <a:off x="467544" y="3284984"/>
            <a:ext cx="8136904" cy="3170099"/>
          </a:xfrm>
          <a:prstGeom prst="rect">
            <a:avLst/>
          </a:prstGeom>
        </p:spPr>
        <p:txBody>
          <a:bodyPr wrap="square">
            <a:spAutoFit/>
          </a:bodyPr>
          <a:lstStyle/>
          <a:p>
            <a:r>
              <a:rPr lang="fr-FR" sz="2000" b="1" dirty="0">
                <a:solidFill>
                  <a:srgbClr val="FF0000"/>
                </a:solidFill>
              </a:rPr>
              <a:t>En </a:t>
            </a:r>
            <a:r>
              <a:rPr lang="fr-FR" sz="2000" b="1" dirty="0" smtClean="0">
                <a:solidFill>
                  <a:srgbClr val="FF0000"/>
                </a:solidFill>
              </a:rPr>
              <a:t>conclusion:</a:t>
            </a:r>
          </a:p>
          <a:p>
            <a:r>
              <a:rPr lang="fr-FR" b="1" dirty="0"/>
              <a:t>A</a:t>
            </a:r>
            <a:r>
              <a:rPr lang="fr-FR" b="1" dirty="0" smtClean="0"/>
              <a:t>vec </a:t>
            </a:r>
            <a:r>
              <a:rPr lang="fr-FR" b="1" dirty="0"/>
              <a:t>l’avènement du big data, la hiérarchisation et la sélection des données apparaissent comme fondamentales. </a:t>
            </a:r>
            <a:endParaRPr lang="fr-FR" b="1" dirty="0" smtClean="0"/>
          </a:p>
          <a:p>
            <a:r>
              <a:rPr lang="fr-FR" b="1" dirty="0" smtClean="0"/>
              <a:t> </a:t>
            </a:r>
            <a:r>
              <a:rPr lang="fr-FR" b="1" u="sng" dirty="0"/>
              <a:t>N</a:t>
            </a:r>
            <a:r>
              <a:rPr lang="fr-FR" b="1" u="sng" dirty="0" smtClean="0"/>
              <a:t>ous pensons </a:t>
            </a:r>
            <a:r>
              <a:rPr lang="fr-FR" b="1" dirty="0" smtClean="0"/>
              <a:t>, que le </a:t>
            </a:r>
            <a:r>
              <a:rPr lang="fr-FR" b="1" dirty="0"/>
              <a:t>bon équilibre de ces big data passe inéluctablement par une réflexion éthique sur des processus de sourcing, de contrôle, de traitement et d’encadrement de ces métadonnées afin de conserver une place prédominante à la confidentialité et la confiance auprès des acteurs de la santé, et ainsi contribuer à donner une certaine maîtrise des risques et des déviances. </a:t>
            </a:r>
            <a:endParaRPr lang="fr-FR" b="1" dirty="0" smtClean="0"/>
          </a:p>
          <a:p>
            <a:r>
              <a:rPr lang="fr-FR" b="1" u="sng" dirty="0" smtClean="0"/>
              <a:t>Dans </a:t>
            </a:r>
            <a:r>
              <a:rPr lang="fr-FR" b="1" u="sng" dirty="0"/>
              <a:t>ce contexte</a:t>
            </a:r>
            <a:r>
              <a:rPr lang="fr-FR" b="1" dirty="0"/>
              <a:t>, il est primordial que ce nouvel écosystème dématérialisé en santé soit encadré par une charte éthique entourant la conception, la mise en place et l’usage des données personnelles de santé.</a:t>
            </a:r>
          </a:p>
        </p:txBody>
      </p:sp>
    </p:spTree>
    <p:extLst>
      <p:ext uri="{BB962C8B-B14F-4D97-AF65-F5344CB8AC3E}">
        <p14:creationId xmlns:p14="http://schemas.microsoft.com/office/powerpoint/2010/main" val="7367750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gues">
  <a:themeElements>
    <a:clrScheme name="Vagues">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agues">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agues">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1680</TotalTime>
  <Words>977</Words>
  <Application>Microsoft Office PowerPoint</Application>
  <PresentationFormat>On-screen Show (4:3)</PresentationFormat>
  <Paragraphs>73</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Vagues</vt:lpstr>
      <vt:lpstr>Enjeux Ethique De La Santé Numérique Dr Slim ben Salah </vt:lpstr>
      <vt:lpstr>Enjeux Ethique De La Santé Numérique</vt:lpstr>
      <vt:lpstr>PowerPoint Presentation</vt:lpstr>
      <vt:lpstr>Enjeux Ethique De La Santé Numérique</vt:lpstr>
      <vt:lpstr>PowerPoint Presentation</vt:lpstr>
      <vt:lpstr>Enjeux Ethique De La Santé Numérique</vt:lpstr>
      <vt:lpstr>Enjeux Ethique De La Santé Numérique</vt:lpstr>
      <vt:lpstr>Enjeux Ethique De La Santé Numérique</vt:lpstr>
      <vt:lpstr>Enjeux Ethique De La Santé Numérique</vt:lpstr>
      <vt:lpstr>Enjeux Ethique De La Santé Numérique</vt:lpstr>
      <vt:lpstr> Enjeux Ethique De La Santé Numérique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Aspects éthiques</dc:title>
  <dc:creator>slimchirpedtu53</dc:creator>
  <cp:lastModifiedBy>admin</cp:lastModifiedBy>
  <cp:revision>18</cp:revision>
  <dcterms:created xsi:type="dcterms:W3CDTF">2017-01-30T19:50:15Z</dcterms:created>
  <dcterms:modified xsi:type="dcterms:W3CDTF">2017-02-03T14:04:33Z</dcterms:modified>
</cp:coreProperties>
</file>