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3" r:id="rId3"/>
    <p:sldId id="282" r:id="rId4"/>
    <p:sldId id="281" r:id="rId5"/>
    <p:sldId id="278" r:id="rId6"/>
    <p:sldId id="268" r:id="rId7"/>
    <p:sldId id="269" r:id="rId8"/>
    <p:sldId id="256" r:id="rId9"/>
    <p:sldId id="266" r:id="rId10"/>
    <p:sldId id="260" r:id="rId11"/>
    <p:sldId id="276" r:id="rId12"/>
    <p:sldId id="280" r:id="rId13"/>
    <p:sldId id="284" r:id="rId14"/>
    <p:sldId id="272" r:id="rId15"/>
    <p:sldId id="274" r:id="rId16"/>
    <p:sldId id="28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3F29-0288-4AB9-B05C-BFEC6FA7D6F3}" type="datetimeFigureOut">
              <a:rPr lang="fr-FR" smtClean="0"/>
              <a:pPr/>
              <a:t>02/02/2017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1BBB-68F9-48B0-9123-4DD78F1C42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médecine individualisée: l’exemple de la dentisterie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517232"/>
            <a:ext cx="4424536" cy="841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fr-FR" dirty="0" smtClean="0"/>
              <a:t>Dr Maher ZAHAR</a:t>
            </a:r>
          </a:p>
          <a:p>
            <a:r>
              <a:rPr lang="fr-FR" dirty="0" smtClean="0"/>
              <a:t>Orthodontiste – Odontologiste du sport</a:t>
            </a:r>
            <a:endParaRPr lang="fr-FR" dirty="0"/>
          </a:p>
        </p:txBody>
      </p:sp>
      <p:pic>
        <p:nvPicPr>
          <p:cNvPr id="4" name="Image 3" descr="realites.jpg"/>
          <p:cNvPicPr>
            <a:picLocks noChangeAspect="1"/>
          </p:cNvPicPr>
          <p:nvPr/>
        </p:nvPicPr>
        <p:blipFill>
          <a:blip r:embed="rId2" cstate="print"/>
          <a:srcRect l="86279" t="92198" r="3257" b="1516"/>
          <a:stretch>
            <a:fillRect/>
          </a:stretch>
        </p:blipFill>
        <p:spPr>
          <a:xfrm rot="10800000">
            <a:off x="251520" y="332656"/>
            <a:ext cx="1656184" cy="1368152"/>
          </a:xfrm>
          <a:prstGeom prst="rect">
            <a:avLst/>
          </a:prstGeom>
        </p:spPr>
      </p:pic>
      <p:pic>
        <p:nvPicPr>
          <p:cNvPr id="5" name="Image 4" descr="realites.jpg"/>
          <p:cNvPicPr>
            <a:picLocks noChangeAspect="1"/>
          </p:cNvPicPr>
          <p:nvPr/>
        </p:nvPicPr>
        <p:blipFill>
          <a:blip r:embed="rId2" cstate="print"/>
          <a:srcRect l="77634" t="92198" r="14631" b="1516"/>
          <a:stretch>
            <a:fillRect/>
          </a:stretch>
        </p:blipFill>
        <p:spPr>
          <a:xfrm rot="10800000">
            <a:off x="3923928" y="332656"/>
            <a:ext cx="1224136" cy="1368152"/>
          </a:xfrm>
          <a:prstGeom prst="rect">
            <a:avLst/>
          </a:prstGeom>
        </p:spPr>
      </p:pic>
      <p:pic>
        <p:nvPicPr>
          <p:cNvPr id="6" name="Image 5" descr="realites.jpg"/>
          <p:cNvPicPr>
            <a:picLocks noChangeAspect="1"/>
          </p:cNvPicPr>
          <p:nvPr/>
        </p:nvPicPr>
        <p:blipFill>
          <a:blip r:embed="rId2" cstate="print"/>
          <a:srcRect l="64895" t="92198" r="23731" b="1516"/>
          <a:stretch>
            <a:fillRect/>
          </a:stretch>
        </p:blipFill>
        <p:spPr>
          <a:xfrm rot="10800000">
            <a:off x="6804248" y="332656"/>
            <a:ext cx="180020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adio HG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rcRect l="25588" t="54942" r="16925"/>
          <a:stretch>
            <a:fillRect/>
          </a:stretch>
        </p:blipFill>
        <p:spPr>
          <a:xfrm>
            <a:off x="1547664" y="332656"/>
            <a:ext cx="7081558" cy="26534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19672" y="3140968"/>
            <a:ext cx="69127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-Syndrome femoro-patellaire: rééducation</a:t>
            </a:r>
          </a:p>
          <a:p>
            <a:r>
              <a:rPr lang="fr-FR" dirty="0" smtClean="0"/>
              <a:t>-pas d’extraction de la racine</a:t>
            </a:r>
          </a:p>
          <a:p>
            <a:r>
              <a:rPr lang="fr-FR" dirty="0" smtClean="0"/>
              <a:t>-Traitement des deux prémolaires 34-35</a:t>
            </a:r>
          </a:p>
          <a:p>
            <a:r>
              <a:rPr lang="fr-FR" dirty="0" smtClean="0"/>
              <a:t>-pas d’ablation du kyste??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5589240"/>
            <a:ext cx="6984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Cout thérapeutique: 1750 Dinars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32240" y="24928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Avril 2016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6093296"/>
            <a:ext cx="6984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Arrêt de travail : 0 jour</a:t>
            </a:r>
            <a:endParaRPr lang="fr-FR" dirty="0"/>
          </a:p>
        </p:txBody>
      </p:sp>
      <p:pic>
        <p:nvPicPr>
          <p:cNvPr id="27649" name="Picture 1" descr="C:\Users\adm\Desktop\26554-X-20170116-210104-XWLARLY7LRK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437112"/>
            <a:ext cx="1490657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B050"/>
                </a:solidFill>
                <a:latin typeface="Freestyle Script" pitchFamily="66" charset="0"/>
              </a:rPr>
              <a:t>Take home message</a:t>
            </a:r>
            <a:endParaRPr lang="fr-FR" b="1" u="sng" dirty="0">
              <a:solidFill>
                <a:srgbClr val="00B050"/>
              </a:solidFill>
              <a:latin typeface="Freestyle Script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Freestyle Script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Freestyle Script" pitchFamily="66" charset="0"/>
              </a:rPr>
              <a:t>la thérapeutique personnalise, et la sauvegarde de toutes les informations médicales y compris les informations se rapportant a la chirurgie dentaire nous ont permis d’épargner:</a:t>
            </a:r>
          </a:p>
          <a:p>
            <a:pPr>
              <a:buNone/>
            </a:pPr>
            <a:r>
              <a:rPr lang="fr-FR" u="sng" dirty="0" smtClean="0">
                <a:solidFill>
                  <a:srgbClr val="00B050"/>
                </a:solidFill>
                <a:latin typeface="Freestyle Script" pitchFamily="66" charset="0"/>
              </a:rPr>
              <a:t>*26 jours d’arrêt de travail</a:t>
            </a:r>
          </a:p>
          <a:p>
            <a:pPr>
              <a:buNone/>
            </a:pPr>
            <a:r>
              <a:rPr lang="fr-FR" u="sng" dirty="0" smtClean="0">
                <a:solidFill>
                  <a:srgbClr val="00B050"/>
                </a:solidFill>
                <a:latin typeface="Freestyle Script" pitchFamily="66" charset="0"/>
              </a:rPr>
              <a:t>*75% du cout thérapeutique</a:t>
            </a:r>
            <a:endParaRPr lang="fr-FR" u="sng" dirty="0">
              <a:solidFill>
                <a:srgbClr val="00B05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627784" y="1340768"/>
          <a:ext cx="4271962" cy="3533775"/>
        </p:xfrm>
        <a:graphic>
          <a:graphicData uri="http://schemas.openxmlformats.org/presentationml/2006/ole">
            <p:oleObj spid="_x0000_s25602" name="Image bitmap" r:id="rId3" imgW="8907118" imgH="119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Une pratique collaborative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Centrée autour du patient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Intégrant les objets connectes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Pluridisciplinaires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Prenant en compte l’historique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4000" dirty="0" smtClean="0">
                <a:solidFill>
                  <a:srgbClr val="FF0000"/>
                </a:solidFill>
              </a:rPr>
              <a:t>L’importance de la chirurgie dentaire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LES SPECIALITES MEDICALES </a:t>
            </a:r>
            <a:r>
              <a:rPr lang="fr-FR" sz="3600" dirty="0" smtClean="0"/>
              <a:t>ODONTOLOGIQUES ET PHARMACEUTIQUES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72400" cy="15001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7200" dirty="0" smtClean="0"/>
              <a:t>INTEROPERABILITE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big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cloud </a:t>
            </a:r>
          </a:p>
          <a:p>
            <a:r>
              <a:rPr lang="fr-FR" dirty="0" smtClean="0"/>
              <a:t>Le data patient</a:t>
            </a:r>
          </a:p>
          <a:p>
            <a:r>
              <a:rPr lang="fr-FR" dirty="0" smtClean="0"/>
              <a:t>Le data praticien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Que comporte le data?</a:t>
            </a:r>
          </a:p>
          <a:p>
            <a:r>
              <a:rPr lang="fr-FR" dirty="0" smtClean="0"/>
              <a:t>L’accessibilité</a:t>
            </a:r>
          </a:p>
          <a:p>
            <a:r>
              <a:rPr lang="fr-FR" dirty="0" smtClean="0"/>
              <a:t>Souveraineté numérique</a:t>
            </a:r>
          </a:p>
          <a:p>
            <a:r>
              <a:rPr lang="fr-FR" dirty="0" smtClean="0"/>
              <a:t>Enjeux sociétaux</a:t>
            </a:r>
          </a:p>
          <a:p>
            <a:r>
              <a:rPr lang="fr-FR" dirty="0" smtClean="0"/>
              <a:t>Enjeux  économiques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5517232"/>
            <a:ext cx="4424536" cy="841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Dr Maher ZAHAR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d</a:t>
            </a:r>
            <a:r>
              <a:rPr lang="fr-FR" sz="2400" dirty="0" smtClean="0">
                <a:solidFill>
                  <a:schemeClr val="tx1"/>
                </a:solidFill>
              </a:rPr>
              <a:t>r.mzahar@planet.tn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 descr="realites.jpg"/>
          <p:cNvPicPr>
            <a:picLocks noChangeAspect="1"/>
          </p:cNvPicPr>
          <p:nvPr/>
        </p:nvPicPr>
        <p:blipFill>
          <a:blip r:embed="rId2" cstate="print"/>
          <a:srcRect l="86279" t="92198" r="3257" b="1516"/>
          <a:stretch>
            <a:fillRect/>
          </a:stretch>
        </p:blipFill>
        <p:spPr>
          <a:xfrm rot="10800000">
            <a:off x="251520" y="332656"/>
            <a:ext cx="1656184" cy="1368152"/>
          </a:xfrm>
          <a:prstGeom prst="rect">
            <a:avLst/>
          </a:prstGeom>
        </p:spPr>
      </p:pic>
      <p:pic>
        <p:nvPicPr>
          <p:cNvPr id="5" name="Image 4" descr="realites.jpg"/>
          <p:cNvPicPr>
            <a:picLocks noChangeAspect="1"/>
          </p:cNvPicPr>
          <p:nvPr/>
        </p:nvPicPr>
        <p:blipFill>
          <a:blip r:embed="rId2" cstate="print"/>
          <a:srcRect l="77634" t="92198" r="14631" b="1516"/>
          <a:stretch>
            <a:fillRect/>
          </a:stretch>
        </p:blipFill>
        <p:spPr>
          <a:xfrm rot="10800000">
            <a:off x="3923928" y="332656"/>
            <a:ext cx="1224136" cy="1368152"/>
          </a:xfrm>
          <a:prstGeom prst="rect">
            <a:avLst/>
          </a:prstGeom>
        </p:spPr>
      </p:pic>
      <p:pic>
        <p:nvPicPr>
          <p:cNvPr id="6" name="Image 5" descr="realites.jpg"/>
          <p:cNvPicPr>
            <a:picLocks noChangeAspect="1"/>
          </p:cNvPicPr>
          <p:nvPr/>
        </p:nvPicPr>
        <p:blipFill>
          <a:blip r:embed="rId2" cstate="print"/>
          <a:srcRect l="64895" t="92198" r="23731" b="1516"/>
          <a:stretch>
            <a:fillRect/>
          </a:stretch>
        </p:blipFill>
        <p:spPr>
          <a:xfrm rot="10800000">
            <a:off x="6804248" y="332656"/>
            <a:ext cx="1800200" cy="13681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87416" y="479715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Freestyle Script" pitchFamily="66" charset="0"/>
              </a:rPr>
              <a:t>Merci pour votre attention</a:t>
            </a:r>
            <a:endParaRPr lang="fr-FR" sz="40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La médecine personnalisée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3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La médecine individualisée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chirurgie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25% de la population mondiale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cardiopathies d’origine dentaire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affections focales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troubles gastriques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atteintes rhumatismales</a:t>
            </a:r>
          </a:p>
          <a:p>
            <a:endParaRPr lang="fr-FR" dirty="0" smtClean="0"/>
          </a:p>
          <a:p>
            <a:r>
              <a:rPr lang="fr-FR" sz="2800" dirty="0" smtClean="0"/>
              <a:t>45% des remboursements de soins en Californie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Os.tif"/>
          <p:cNvPicPr>
            <a:picLocks noChangeAspect="1" noChangeArrowheads="1"/>
          </p:cNvPicPr>
          <p:nvPr/>
        </p:nvPicPr>
        <p:blipFill>
          <a:blip r:embed="rId2" cstate="print"/>
          <a:srcRect l="5753" t="17763" b="17085"/>
          <a:stretch>
            <a:fillRect/>
          </a:stretch>
        </p:blipFill>
        <p:spPr bwMode="auto">
          <a:xfrm rot="16200000">
            <a:off x="2065061" y="2047507"/>
            <a:ext cx="5229639" cy="2376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9512" y="116632"/>
            <a:ext cx="86409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Votre mal de dos vient-il de vos dents?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38400" y="304800"/>
          <a:ext cx="3765550" cy="6296025"/>
        </p:xfrm>
        <a:graphic>
          <a:graphicData uri="http://schemas.openxmlformats.org/presentationml/2006/ole">
            <p:oleObj spid="_x0000_s1026" name="Document" r:id="rId3" imgW="2245320" imgH="3753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santé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Une meilleure prestation de soins </a:t>
            </a:r>
          </a:p>
          <a:p>
            <a:r>
              <a:rPr lang="fr-FR" dirty="0" smtClean="0"/>
              <a:t>Une réduction des couts</a:t>
            </a:r>
          </a:p>
          <a:p>
            <a:r>
              <a:rPr lang="fr-FR" dirty="0" smtClean="0"/>
              <a:t>Une prise en charge personnalisé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4437112"/>
            <a:ext cx="75608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800" dirty="0" smtClean="0"/>
              <a:t>La médecine individualisée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L’apport des technologies dans la santé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santé au troisième millénaire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5445224"/>
            <a:ext cx="547260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L’échec thérapeutique en e-santé?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hribi 1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rcRect l="16246" t="32550" r="66426" b="27551"/>
          <a:stretch>
            <a:fillRect/>
          </a:stretch>
        </p:blipFill>
        <p:spPr>
          <a:xfrm rot="16200000">
            <a:off x="3772334" y="-2036030"/>
            <a:ext cx="2319414" cy="73448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0" y="3212976"/>
            <a:ext cx="734481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-syndrome femoro-patellaire: chirurgie+rééducation</a:t>
            </a:r>
          </a:p>
          <a:p>
            <a:r>
              <a:rPr lang="fr-FR" dirty="0" smtClean="0"/>
              <a:t>-extraction de la racine résiduelle</a:t>
            </a:r>
          </a:p>
          <a:p>
            <a:r>
              <a:rPr lang="fr-FR" dirty="0" smtClean="0"/>
              <a:t>-traitement de la prémolaire 35</a:t>
            </a:r>
          </a:p>
          <a:p>
            <a:r>
              <a:rPr lang="fr-FR" dirty="0" smtClean="0"/>
              <a:t>-exérèse du kyste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4725144"/>
            <a:ext cx="72728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Cout thérapeutique: 4350 Dinars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020272" y="24928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Novembre 2016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3648" y="5373216"/>
            <a:ext cx="72728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Arrêt de travail : 26 jours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\Desktop\habiba.jpg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 l="13548" t="48561" r="17870" b="17969"/>
          <a:stretch>
            <a:fillRect/>
          </a:stretch>
        </p:blipFill>
        <p:spPr bwMode="auto">
          <a:xfrm>
            <a:off x="755576" y="476672"/>
            <a:ext cx="7717378" cy="22468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27584" y="2924944"/>
            <a:ext cx="763284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-syndrome femoro-patellaire: chirurgie + rééducation</a:t>
            </a:r>
          </a:p>
          <a:p>
            <a:r>
              <a:rPr lang="fr-FR" dirty="0" smtClean="0"/>
              <a:t>-pas d’extraction de la racine</a:t>
            </a:r>
          </a:p>
          <a:p>
            <a:r>
              <a:rPr lang="fr-FR" dirty="0" smtClean="0"/>
              <a:t>-traitement de la prémolaire 35</a:t>
            </a:r>
          </a:p>
          <a:p>
            <a:r>
              <a:rPr lang="fr-FR" dirty="0" smtClean="0"/>
              <a:t>-Exérèse du kyste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4365104"/>
            <a:ext cx="705678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Cout thérapeutique: 3550 Dinars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76256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Juin 2009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5085184"/>
            <a:ext cx="705678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Arrêt de travail: 21 jours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307</Words>
  <Application>Microsoft Office PowerPoint</Application>
  <PresentationFormat>Affichage à l'écran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Thème Office</vt:lpstr>
      <vt:lpstr>Document</vt:lpstr>
      <vt:lpstr>Image bitmap</vt:lpstr>
      <vt:lpstr>La médecine individualisée: l’exemple de la dentisterie</vt:lpstr>
      <vt:lpstr>La médecine personnalisée</vt:lpstr>
      <vt:lpstr>La chirurgie dentaire</vt:lpstr>
      <vt:lpstr>Diapositive 4</vt:lpstr>
      <vt:lpstr>Diapositive 5</vt:lpstr>
      <vt:lpstr>Objectifs de la santé numérique</vt:lpstr>
      <vt:lpstr>L’apport des technologies dans la santé</vt:lpstr>
      <vt:lpstr>Diapositive 8</vt:lpstr>
      <vt:lpstr>Diapositive 9</vt:lpstr>
      <vt:lpstr>Diapositive 10</vt:lpstr>
      <vt:lpstr>Take home message</vt:lpstr>
      <vt:lpstr>Diapositive 12</vt:lpstr>
      <vt:lpstr>Une pratique collaborative</vt:lpstr>
      <vt:lpstr>LES SPECIALITES MEDICALES ODONTOLOGIQUES ET PHARMACEUTIQUES</vt:lpstr>
      <vt:lpstr>Le big data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</dc:creator>
  <cp:lastModifiedBy>adm</cp:lastModifiedBy>
  <cp:revision>31</cp:revision>
  <dcterms:created xsi:type="dcterms:W3CDTF">2017-01-27T17:28:31Z</dcterms:created>
  <dcterms:modified xsi:type="dcterms:W3CDTF">2017-02-02T18:43:22Z</dcterms:modified>
</cp:coreProperties>
</file>